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4.xml"/>
  <Override ContentType="application/vnd.ms-office.chartcolorstyle+xml" PartName="/ppt/charts/colors1.xml"/>
  <Override ContentType="application/vnd.ms-office.chartcolorstyle+xml" PartName="/ppt/charts/colors2.xml"/>
  <Override ContentType="application/vnd.ms-office.chartcolorstyle+xml" PartName="/ppt/charts/colors3.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drawingml.chart+xml" PartName="/ppt/charts/chart3.xml"/>
  <Override ContentType="application/vnd.openxmlformats-officedocument.drawingml.chart+xml" PartName="/ppt/charts/chart2.xml"/>
  <Override ContentType="application/vnd.openxmlformats-officedocument.drawingml.chart+xml" PartName="/ppt/charts/chart4.xml"/>
  <Override ContentType="application/vnd.openxmlformats-officedocument.drawingml.chart+xml" PartName="/ppt/charts/chart1.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3.xml"/>
  <Override ContentType="application/vnd.ms-office.chartstyle+xml" PartName="/ppt/charts/style4.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64" r:id="rId4"/>
    <p:sldMasterId id="214748366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6858000" cx="12192000"/>
  <p:notesSz cx="6858000" cy="9144000"/>
  <p:embeddedFontLst>
    <p:embeddedFont>
      <p:font typeface="Geo"/>
      <p:regular r:id="rId40"/>
      <p:italic r:id="rId41"/>
    </p:embeddedFont>
    <p:embeddedFont>
      <p:font typeface="Playfair Display"/>
      <p:regular r:id="rId42"/>
      <p:bold r:id="rId43"/>
      <p:italic r:id="rId44"/>
      <p:boldItalic r:id="rId45"/>
    </p:embeddedFont>
    <p:embeddedFont>
      <p:font typeface="Noto Sans Symbols"/>
      <p:regular r:id="rId46"/>
      <p:bold r:id="rId47"/>
    </p:embeddedFont>
    <p:embeddedFont>
      <p:font typeface="Open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iHwmWQHV0flM1fLkXFlturwNNJM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Geo-regular.fntdata"/><Relationship Id="rId42" Type="http://schemas.openxmlformats.org/officeDocument/2006/relationships/font" Target="fonts/PlayfairDisplay-regular.fntdata"/><Relationship Id="rId41" Type="http://schemas.openxmlformats.org/officeDocument/2006/relationships/font" Target="fonts/Geo-italic.fntdata"/><Relationship Id="rId44" Type="http://schemas.openxmlformats.org/officeDocument/2006/relationships/font" Target="fonts/PlayfairDisplay-italic.fntdata"/><Relationship Id="rId43" Type="http://schemas.openxmlformats.org/officeDocument/2006/relationships/font" Target="fonts/PlayfairDisplay-bold.fntdata"/><Relationship Id="rId46" Type="http://schemas.openxmlformats.org/officeDocument/2006/relationships/font" Target="fonts/NotoSansSymbols-regular.fntdata"/><Relationship Id="rId45" Type="http://schemas.openxmlformats.org/officeDocument/2006/relationships/font" Target="fonts/PlayfairDisplay-boldItalic.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font" Target="fonts/OpenSans-regular.fntdata"/><Relationship Id="rId47" Type="http://schemas.openxmlformats.org/officeDocument/2006/relationships/font" Target="fonts/NotoSansSymbols-bold.fntdata"/><Relationship Id="rId49" Type="http://schemas.openxmlformats.org/officeDocument/2006/relationships/font" Target="fonts/OpenSans-bold.fntdata"/><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OpenSans-boldItalic.fntdata"/><Relationship Id="rId50" Type="http://schemas.openxmlformats.org/officeDocument/2006/relationships/font" Target="fonts/OpenSans-italic.fntdata"/><Relationship Id="rId52" Type="http://customschemas.google.com/relationships/presentationmetadata" Target="meta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package" Target="../embeddings/Microsoft_Excel_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719473605261106E-2"/>
          <c:y val="3.2723607132387353E-2"/>
          <c:w val="0.90739452699951662"/>
          <c:h val="0.82017599530953467"/>
        </c:manualLayout>
      </c:layout>
      <c:lineChart>
        <c:grouping val="standard"/>
        <c:varyColors val="0"/>
        <c:ser>
          <c:idx val="0"/>
          <c:order val="0"/>
          <c:tx>
            <c:strRef>
              <c:f>Sheet1!$B$1</c:f>
              <c:strCache>
                <c:ptCount val="1"/>
                <c:pt idx="0">
                  <c:v>Year 2023</c:v>
                </c:pt>
              </c:strCache>
            </c:strRef>
          </c:tx>
          <c:spPr>
            <a:ln w="57150" cap="rnd">
              <a:solidFill>
                <a:schemeClr val="accent1"/>
              </a:solidFill>
              <a:round/>
            </a:ln>
            <a:effectLst>
              <a:outerShdw blurRad="50800" dist="38100" dir="5400000" algn="t" rotWithShape="0">
                <a:prstClr val="black">
                  <a:alpha val="40000"/>
                </a:prstClr>
              </a:outerShdw>
            </a:effectLst>
          </c:spPr>
          <c:marker>
            <c:symbol val="none"/>
          </c:marker>
          <c:dLbls>
            <c:dLbl>
              <c:idx val="0"/>
              <c:layout>
                <c:manualLayout>
                  <c:x val="-4.2733595403689144E-2"/>
                  <c:y val="-3.25929735595592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CE-4D53-8FA4-A7CFA71F8B2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2"/>
                <c:pt idx="0">
                  <c:v>February</c:v>
                </c:pt>
                <c:pt idx="1">
                  <c:v>March</c:v>
                </c:pt>
                <c:pt idx="2">
                  <c:v>April</c:v>
                </c:pt>
                <c:pt idx="3">
                  <c:v>May</c:v>
                </c:pt>
                <c:pt idx="4">
                  <c:v>June</c:v>
                </c:pt>
                <c:pt idx="5">
                  <c:v>July</c:v>
                </c:pt>
                <c:pt idx="6">
                  <c:v>August</c:v>
                </c:pt>
                <c:pt idx="7">
                  <c:v>September</c:v>
                </c:pt>
                <c:pt idx="8">
                  <c:v>October</c:v>
                </c:pt>
                <c:pt idx="9">
                  <c:v>November</c:v>
                </c:pt>
                <c:pt idx="10">
                  <c:v>December</c:v>
                </c:pt>
                <c:pt idx="11">
                  <c:v>January</c:v>
                </c:pt>
              </c:strCache>
            </c:strRef>
          </c:cat>
          <c:val>
            <c:numRef>
              <c:f>Sheet1!$B$2:$B$14</c:f>
              <c:numCache>
                <c:formatCode>#,##0.00</c:formatCode>
                <c:ptCount val="13"/>
                <c:pt idx="0">
                  <c:v>7027.62</c:v>
                </c:pt>
                <c:pt idx="1">
                  <c:v>5628.3</c:v>
                </c:pt>
                <c:pt idx="2">
                  <c:v>5689.27</c:v>
                </c:pt>
                <c:pt idx="3">
                  <c:v>6223.99</c:v>
                </c:pt>
                <c:pt idx="4">
                  <c:v>8566.3799999999992</c:v>
                </c:pt>
                <c:pt idx="5">
                  <c:v>9755.2900000000009</c:v>
                </c:pt>
                <c:pt idx="6">
                  <c:v>13849.91</c:v>
                </c:pt>
                <c:pt idx="7">
                  <c:v>11786.13</c:v>
                </c:pt>
                <c:pt idx="8">
                  <c:v>10595.95</c:v>
                </c:pt>
                <c:pt idx="9">
                  <c:v>8060.27</c:v>
                </c:pt>
                <c:pt idx="10">
                  <c:v>6097.88</c:v>
                </c:pt>
                <c:pt idx="11">
                  <c:v>9728.11</c:v>
                </c:pt>
              </c:numCache>
            </c:numRef>
          </c:val>
          <c:smooth val="0"/>
          <c:extLst>
            <c:ext xmlns:c16="http://schemas.microsoft.com/office/drawing/2014/chart" uri="{C3380CC4-5D6E-409C-BE32-E72D297353CC}">
              <c16:uniqueId val="{00000000-9156-468B-8BA9-CCAC58989165}"/>
            </c:ext>
          </c:extLst>
        </c:ser>
        <c:ser>
          <c:idx val="1"/>
          <c:order val="1"/>
          <c:tx>
            <c:strRef>
              <c:f>Sheet1!$C$1</c:f>
              <c:strCache>
                <c:ptCount val="1"/>
                <c:pt idx="0">
                  <c:v>Year 2022</c:v>
                </c:pt>
              </c:strCache>
            </c:strRef>
          </c:tx>
          <c:spPr>
            <a:ln w="57150" cap="rnd">
              <a:solidFill>
                <a:srgbClr val="FFC000"/>
              </a:solidFill>
              <a:round/>
            </a:ln>
            <a:effectLst>
              <a:outerShdw blurRad="50800" dist="38100" dir="16200000" rotWithShape="0">
                <a:prstClr val="black">
                  <a:alpha val="40000"/>
                </a:prstClr>
              </a:outerShdw>
            </a:effectLst>
          </c:spPr>
          <c:marker>
            <c:symbol val="none"/>
          </c:marker>
          <c:dLbls>
            <c:dLbl>
              <c:idx val="0"/>
              <c:layout>
                <c:manualLayout>
                  <c:x val="-6.0876927729059581E-2"/>
                  <c:y val="1.43044790857707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FCE-4D53-8FA4-A7CFA71F8B2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2"/>
                <c:pt idx="0">
                  <c:v>February</c:v>
                </c:pt>
                <c:pt idx="1">
                  <c:v>March</c:v>
                </c:pt>
                <c:pt idx="2">
                  <c:v>April</c:v>
                </c:pt>
                <c:pt idx="3">
                  <c:v>May</c:v>
                </c:pt>
                <c:pt idx="4">
                  <c:v>June</c:v>
                </c:pt>
                <c:pt idx="5">
                  <c:v>July</c:v>
                </c:pt>
                <c:pt idx="6">
                  <c:v>August</c:v>
                </c:pt>
                <c:pt idx="7">
                  <c:v>September</c:v>
                </c:pt>
                <c:pt idx="8">
                  <c:v>October</c:v>
                </c:pt>
                <c:pt idx="9">
                  <c:v>November</c:v>
                </c:pt>
                <c:pt idx="10">
                  <c:v>December</c:v>
                </c:pt>
                <c:pt idx="11">
                  <c:v>January</c:v>
                </c:pt>
              </c:strCache>
            </c:strRef>
          </c:cat>
          <c:val>
            <c:numRef>
              <c:f>Sheet1!$C$2:$C$14</c:f>
              <c:numCache>
                <c:formatCode>#,##0.00</c:formatCode>
                <c:ptCount val="13"/>
                <c:pt idx="0">
                  <c:v>5321.62</c:v>
                </c:pt>
                <c:pt idx="1">
                  <c:v>8294.7199999999993</c:v>
                </c:pt>
                <c:pt idx="2">
                  <c:v>5554.71</c:v>
                </c:pt>
                <c:pt idx="3">
                  <c:v>15069.14</c:v>
                </c:pt>
                <c:pt idx="4">
                  <c:v>14162.77</c:v>
                </c:pt>
                <c:pt idx="5">
                  <c:v>13803.79</c:v>
                </c:pt>
                <c:pt idx="6">
                  <c:v>15146.86</c:v>
                </c:pt>
                <c:pt idx="7">
                  <c:v>14680.25</c:v>
                </c:pt>
                <c:pt idx="8">
                  <c:v>14298.83</c:v>
                </c:pt>
                <c:pt idx="9">
                  <c:v>12986.66</c:v>
                </c:pt>
                <c:pt idx="10">
                  <c:v>8399.4500000000007</c:v>
                </c:pt>
                <c:pt idx="11">
                  <c:v>6635.46</c:v>
                </c:pt>
              </c:numCache>
            </c:numRef>
          </c:val>
          <c:smooth val="0"/>
          <c:extLst>
            <c:ext xmlns:c16="http://schemas.microsoft.com/office/drawing/2014/chart" uri="{C3380CC4-5D6E-409C-BE32-E72D297353CC}">
              <c16:uniqueId val="{00000001-9156-468B-8BA9-CCAC58989165}"/>
            </c:ext>
          </c:extLst>
        </c:ser>
        <c:dLbls>
          <c:showLegendKey val="0"/>
          <c:showVal val="0"/>
          <c:showCatName val="0"/>
          <c:showSerName val="0"/>
          <c:showPercent val="0"/>
          <c:showBubbleSize val="0"/>
        </c:dLbls>
        <c:smooth val="0"/>
        <c:axId val="423077903"/>
        <c:axId val="1898787871"/>
      </c:lineChart>
      <c:catAx>
        <c:axId val="423077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8787871"/>
        <c:crosses val="autoZero"/>
        <c:auto val="1"/>
        <c:lblAlgn val="ctr"/>
        <c:lblOffset val="100"/>
        <c:noMultiLvlLbl val="0"/>
      </c:catAx>
      <c:valAx>
        <c:axId val="1898787871"/>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23077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Total Revenue</c:v>
                </c:pt>
              </c:strCache>
            </c:strRef>
          </c:tx>
          <c:spPr>
            <a:ln w="34925" cap="rnd">
              <a:solidFill>
                <a:schemeClr val="accent6">
                  <a:lumMod val="60000"/>
                  <a:lumOff val="40000"/>
                </a:schemeClr>
              </a:solidFill>
              <a:round/>
            </a:ln>
            <a:effectLst>
              <a:outerShdw blurRad="40000" dist="23000" dir="5400000" rotWithShape="0">
                <a:srgbClr val="000000">
                  <a:alpha val="35000"/>
                </a:srgbClr>
              </a:outerShdw>
            </a:effectLst>
          </c:spPr>
          <c:marker>
            <c:symbol val="none"/>
          </c:marker>
          <c:cat>
            <c:numRef>
              <c:f>Sheet1!$A$2:$A$13</c:f>
              <c:numCache>
                <c:formatCode>mmm\-yy</c:formatCode>
                <c:ptCount val="12"/>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numCache>
            </c:numRef>
          </c:cat>
          <c:val>
            <c:numRef>
              <c:f>Sheet1!$B$2:$B$13</c:f>
              <c:numCache>
                <c:formatCode>General</c:formatCode>
                <c:ptCount val="12"/>
                <c:pt idx="0">
                  <c:v>4157.07</c:v>
                </c:pt>
                <c:pt idx="1">
                  <c:v>2566.2600000000002</c:v>
                </c:pt>
                <c:pt idx="2">
                  <c:v>3643.36</c:v>
                </c:pt>
                <c:pt idx="3">
                  <c:v>3766.12</c:v>
                </c:pt>
                <c:pt idx="4">
                  <c:v>7373.19</c:v>
                </c:pt>
                <c:pt idx="5">
                  <c:v>5075.1400000000003</c:v>
                </c:pt>
                <c:pt idx="6">
                  <c:v>7694.52</c:v>
                </c:pt>
                <c:pt idx="7">
                  <c:v>1521.52</c:v>
                </c:pt>
                <c:pt idx="8">
                  <c:v>2150.6</c:v>
                </c:pt>
                <c:pt idx="9">
                  <c:v>1908.52</c:v>
                </c:pt>
                <c:pt idx="10">
                  <c:v>1701.58</c:v>
                </c:pt>
                <c:pt idx="11">
                  <c:v>7235.32</c:v>
                </c:pt>
              </c:numCache>
            </c:numRef>
          </c:val>
          <c:smooth val="0"/>
          <c:extLst>
            <c:ext xmlns:c16="http://schemas.microsoft.com/office/drawing/2014/chart" uri="{C3380CC4-5D6E-409C-BE32-E72D297353CC}">
              <c16:uniqueId val="{00000000-7B86-4754-9C82-FCE1F6EC2947}"/>
            </c:ext>
          </c:extLst>
        </c:ser>
        <c:ser>
          <c:idx val="1"/>
          <c:order val="1"/>
          <c:tx>
            <c:strRef>
              <c:f>Sheet1!$C$1</c:f>
              <c:strCache>
                <c:ptCount val="1"/>
                <c:pt idx="0">
                  <c:v>Total Cost</c:v>
                </c:pt>
              </c:strCache>
            </c:strRef>
          </c:tx>
          <c:spPr>
            <a:ln w="34925" cap="rnd">
              <a:solidFill>
                <a:srgbClr val="7030A0"/>
              </a:solidFill>
              <a:round/>
            </a:ln>
            <a:effectLst>
              <a:outerShdw blurRad="40000" dist="23000" dir="5400000" rotWithShape="0">
                <a:srgbClr val="000000">
                  <a:alpha val="35000"/>
                </a:srgbClr>
              </a:outerShdw>
            </a:effectLst>
          </c:spPr>
          <c:marker>
            <c:symbol val="none"/>
          </c:marker>
          <c:cat>
            <c:numRef>
              <c:f>Sheet1!$A$2:$A$13</c:f>
              <c:numCache>
                <c:formatCode>mmm\-yy</c:formatCode>
                <c:ptCount val="12"/>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numCache>
            </c:numRef>
          </c:cat>
          <c:val>
            <c:numRef>
              <c:f>Sheet1!$C$2:$C$13</c:f>
              <c:numCache>
                <c:formatCode>General</c:formatCode>
                <c:ptCount val="12"/>
                <c:pt idx="0">
                  <c:v>3602.74</c:v>
                </c:pt>
                <c:pt idx="1">
                  <c:v>3799.09</c:v>
                </c:pt>
                <c:pt idx="2">
                  <c:v>3553.7</c:v>
                </c:pt>
                <c:pt idx="3">
                  <c:v>3677.02</c:v>
                </c:pt>
                <c:pt idx="4">
                  <c:v>5038.6499999999996</c:v>
                </c:pt>
                <c:pt idx="5">
                  <c:v>3395.46</c:v>
                </c:pt>
                <c:pt idx="6">
                  <c:v>3948.8</c:v>
                </c:pt>
                <c:pt idx="7">
                  <c:v>3310.28</c:v>
                </c:pt>
                <c:pt idx="8">
                  <c:v>3618.9</c:v>
                </c:pt>
                <c:pt idx="9">
                  <c:v>4543.97</c:v>
                </c:pt>
                <c:pt idx="10">
                  <c:v>3512.09</c:v>
                </c:pt>
                <c:pt idx="11">
                  <c:v>3272.19</c:v>
                </c:pt>
              </c:numCache>
            </c:numRef>
          </c:val>
          <c:smooth val="0"/>
          <c:extLst>
            <c:ext xmlns:c16="http://schemas.microsoft.com/office/drawing/2014/chart" uri="{C3380CC4-5D6E-409C-BE32-E72D297353CC}">
              <c16:uniqueId val="{00000001-7B86-4754-9C82-FCE1F6EC2947}"/>
            </c:ext>
          </c:extLst>
        </c:ser>
        <c:ser>
          <c:idx val="2"/>
          <c:order val="2"/>
          <c:tx>
            <c:strRef>
              <c:f>Sheet1!$D$1</c:f>
              <c:strCache>
                <c:ptCount val="1"/>
                <c:pt idx="0">
                  <c:v>Operating Profit/ (Loss)</c:v>
                </c:pt>
              </c:strCache>
            </c:strRef>
          </c:tx>
          <c:spPr>
            <a:ln w="34925" cap="rnd">
              <a:solidFill>
                <a:srgbClr val="FFC000"/>
              </a:solidFill>
              <a:round/>
            </a:ln>
            <a:effectLst>
              <a:outerShdw blurRad="40000" dist="23000" dir="5400000" rotWithShape="0">
                <a:srgbClr val="000000">
                  <a:alpha val="35000"/>
                </a:srgbClr>
              </a:outerShdw>
            </a:effectLst>
          </c:spPr>
          <c:marker>
            <c:symbol val="none"/>
          </c:marker>
          <c:cat>
            <c:numRef>
              <c:f>Sheet1!$A$2:$A$13</c:f>
              <c:numCache>
                <c:formatCode>mmm\-yy</c:formatCode>
                <c:ptCount val="12"/>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numCache>
            </c:numRef>
          </c:cat>
          <c:val>
            <c:numRef>
              <c:f>Sheet1!$D$2:$D$13</c:f>
              <c:numCache>
                <c:formatCode>0.00_);[Red]\(0.00\)</c:formatCode>
                <c:ptCount val="12"/>
                <c:pt idx="0">
                  <c:v>554.33000000000004</c:v>
                </c:pt>
                <c:pt idx="1">
                  <c:v>-1232.83</c:v>
                </c:pt>
                <c:pt idx="2">
                  <c:v>89.66</c:v>
                </c:pt>
                <c:pt idx="3">
                  <c:v>89.1</c:v>
                </c:pt>
                <c:pt idx="4">
                  <c:v>2334.54</c:v>
                </c:pt>
                <c:pt idx="5">
                  <c:v>1679.68</c:v>
                </c:pt>
                <c:pt idx="6">
                  <c:v>3745.72</c:v>
                </c:pt>
                <c:pt idx="7">
                  <c:v>-1788.76</c:v>
                </c:pt>
                <c:pt idx="8">
                  <c:v>-1468.3</c:v>
                </c:pt>
                <c:pt idx="9">
                  <c:v>-2635.45</c:v>
                </c:pt>
                <c:pt idx="10">
                  <c:v>-1810.51</c:v>
                </c:pt>
                <c:pt idx="11">
                  <c:v>3963.13</c:v>
                </c:pt>
              </c:numCache>
            </c:numRef>
          </c:val>
          <c:smooth val="0"/>
          <c:extLst>
            <c:ext xmlns:c16="http://schemas.microsoft.com/office/drawing/2014/chart" uri="{C3380CC4-5D6E-409C-BE32-E72D297353CC}">
              <c16:uniqueId val="{00000002-7B86-4754-9C82-FCE1F6EC2947}"/>
            </c:ext>
          </c:extLst>
        </c:ser>
        <c:dLbls>
          <c:showLegendKey val="0"/>
          <c:showVal val="0"/>
          <c:showCatName val="0"/>
          <c:showSerName val="0"/>
          <c:showPercent val="0"/>
          <c:showBubbleSize val="0"/>
        </c:dLbls>
        <c:smooth val="0"/>
        <c:axId val="1741118048"/>
        <c:axId val="1741127616"/>
      </c:lineChart>
      <c:dateAx>
        <c:axId val="1741118048"/>
        <c:scaling>
          <c:orientation val="minMax"/>
        </c:scaling>
        <c:delete val="0"/>
        <c:axPos val="b"/>
        <c:numFmt formatCode="mmm\-yy"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1127616"/>
        <c:crosses val="autoZero"/>
        <c:auto val="1"/>
        <c:lblOffset val="100"/>
        <c:baseTimeUnit val="months"/>
      </c:dateAx>
      <c:valAx>
        <c:axId val="1741127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411180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805032988959228E-2"/>
          <c:y val="0.10691524761233714"/>
          <c:w val="0.84838993402208152"/>
          <c:h val="0.81752156225409778"/>
        </c:manualLayout>
      </c:layout>
      <c:pie3DChart>
        <c:varyColors val="1"/>
        <c:ser>
          <c:idx val="0"/>
          <c:order val="0"/>
          <c:tx>
            <c:strRef>
              <c:f>Sheet1!$B$1</c:f>
              <c:strCache>
                <c:ptCount val="1"/>
                <c:pt idx="0">
                  <c:v>Revenues (£)</c:v>
                </c:pt>
              </c:strCache>
            </c:strRef>
          </c:tx>
          <c:explosion val="4"/>
          <c:dPt>
            <c:idx val="0"/>
            <c:bubble3D val="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5CE2-489D-8FA4-357831C2979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CE2-489D-8FA4-357831C2979E}"/>
              </c:ext>
            </c:extLst>
          </c:dPt>
          <c:dPt>
            <c:idx val="2"/>
            <c:bubble3D val="0"/>
            <c:spPr>
              <a:solidFill>
                <a:srgbClr val="00B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5CE2-489D-8FA4-357831C2979E}"/>
              </c:ext>
            </c:extLst>
          </c:dPt>
          <c:dPt>
            <c:idx val="3"/>
            <c:bubble3D val="0"/>
            <c:spPr>
              <a:solidFill>
                <a:srgbClr val="7030A0"/>
              </a:solidFill>
              <a:ln>
                <a:solidFill>
                  <a:srgbClr val="CCCC00"/>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CCCC00"/>
                </a:contourClr>
              </a:sp3d>
            </c:spPr>
            <c:extLst>
              <c:ext xmlns:c16="http://schemas.microsoft.com/office/drawing/2014/chart" uri="{C3380CC4-5D6E-409C-BE32-E72D297353CC}">
                <c16:uniqueId val="{00000007-5CE2-489D-8FA4-357831C2979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CE2-489D-8FA4-357831C2979E}"/>
              </c:ext>
            </c:extLst>
          </c:dPt>
          <c:dPt>
            <c:idx val="5"/>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CE2-489D-8FA4-357831C2979E}"/>
              </c:ext>
            </c:extLst>
          </c:dPt>
          <c:dPt>
            <c:idx val="6"/>
            <c:bubble3D val="0"/>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5CE2-489D-8FA4-357831C2979E}"/>
              </c:ext>
            </c:extLst>
          </c:dPt>
          <c:dLbls>
            <c:dLbl>
              <c:idx val="0"/>
              <c:layout>
                <c:manualLayout>
                  <c:x val="-3.023888720895071E-2"/>
                  <c:y val="-1.0450685826257348E-2"/>
                </c:manualLayout>
              </c:layout>
              <c:tx>
                <c:rich>
                  <a:bodyPr rot="0" spcFirstLastPara="1" vertOverflow="ellipsis" vert="horz" wrap="square" lIns="38100" tIns="19050" rIns="38100" bIns="19050" anchor="ctr" anchorCtr="1">
                    <a:spAutoFit/>
                  </a:bodyPr>
                  <a:lstStyle/>
                  <a:p>
                    <a:pPr>
                      <a:defRPr sz="1050" b="1" i="0" u="none" strike="noStrike" kern="1200" spc="0" baseline="0">
                        <a:solidFill>
                          <a:srgbClr val="002060"/>
                        </a:solidFill>
                        <a:latin typeface="+mn-lt"/>
                        <a:ea typeface="+mn-ea"/>
                        <a:cs typeface="+mn-cs"/>
                      </a:defRPr>
                    </a:pPr>
                    <a:fld id="{B91C5310-1128-4F43-B9B9-E897520A604F}" type="CATEGORYNAME">
                      <a:rPr lang="en-US">
                        <a:solidFill>
                          <a:srgbClr val="FFC000"/>
                        </a:solidFill>
                      </a:rPr>
                      <a:pPr>
                        <a:defRPr sz="1050">
                          <a:solidFill>
                            <a:srgbClr val="002060"/>
                          </a:solidFill>
                        </a:defRPr>
                      </a:pPr>
                      <a:t>[CATEGORY NAME]</a:t>
                    </a:fld>
                    <a:r>
                      <a:rPr lang="en-US" baseline="0" dirty="0"/>
                      <a:t>
</a:t>
                    </a:r>
                    <a:fld id="{7A4CB057-12C6-4F57-9323-D78CA5F4C2BC}" type="PERCENTAGE">
                      <a:rPr lang="en-US" baseline="0">
                        <a:solidFill>
                          <a:srgbClr val="FFC000"/>
                        </a:solidFill>
                      </a:rPr>
                      <a:pPr>
                        <a:defRPr sz="1050">
                          <a:solidFill>
                            <a:srgbClr val="002060"/>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rgbClr val="002060"/>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5CE2-489D-8FA4-357831C2979E}"/>
                </c:ext>
              </c:extLst>
            </c:dLbl>
            <c:dLbl>
              <c:idx val="1"/>
              <c:tx>
                <c:rich>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fld id="{D5235DC1-A06C-4EC8-8FE9-38DACC31DDF9}" type="CATEGORYNAME">
                      <a:rPr lang="en-US">
                        <a:solidFill>
                          <a:srgbClr val="0070C0"/>
                        </a:solidFill>
                      </a:rPr>
                      <a:pPr>
                        <a:defRPr sz="1050">
                          <a:solidFill>
                            <a:schemeClr val="accent1"/>
                          </a:solidFill>
                        </a:defRPr>
                      </a:pPr>
                      <a:t>[CATEGORY NAME]</a:t>
                    </a:fld>
                    <a:r>
                      <a:rPr lang="en-US" baseline="0" dirty="0"/>
                      <a:t>
</a:t>
                    </a:r>
                    <a:fld id="{C7F1CA38-53F1-4691-9497-30240B67D3E3}" type="PERCENTAGE">
                      <a:rPr lang="en-US" baseline="0">
                        <a:solidFill>
                          <a:srgbClr val="0070C0"/>
                        </a:solidFill>
                      </a:rPr>
                      <a:pPr>
                        <a:defRPr sz="1050">
                          <a:solidFill>
                            <a:schemeClr val="accent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CE2-489D-8FA4-357831C2979E}"/>
                </c:ext>
              </c:extLst>
            </c:dLbl>
            <c:dLbl>
              <c:idx val="2"/>
              <c:tx>
                <c:rich>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r>
                      <a:rPr lang="en-US" dirty="0">
                        <a:solidFill>
                          <a:srgbClr val="00B050"/>
                        </a:solidFill>
                      </a:rPr>
                      <a:t>Direct donations</a:t>
                    </a:r>
                    <a:r>
                      <a:rPr lang="en-US" baseline="0" dirty="0"/>
                      <a:t>
</a:t>
                    </a:r>
                    <a:fld id="{32F0EE19-91F3-49BC-91FD-0CFE58C7093C}" type="PERCENTAGE">
                      <a:rPr lang="en-US" baseline="0">
                        <a:solidFill>
                          <a:srgbClr val="00B050"/>
                        </a:solidFill>
                      </a:rPr>
                      <a:pPr>
                        <a:defRPr sz="1050">
                          <a:solidFill>
                            <a:schemeClr val="accent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5CE2-489D-8FA4-357831C2979E}"/>
                </c:ext>
              </c:extLst>
            </c:dLbl>
            <c:dLbl>
              <c:idx val="3"/>
              <c:layout>
                <c:manualLayout>
                  <c:x val="-1.1087463893286235E-17"/>
                  <c:y val="-5.4866100587851074E-2"/>
                </c:manualLayout>
              </c:layout>
              <c:tx>
                <c:rich>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r>
                      <a:rPr lang="en-GB" baseline="0" dirty="0">
                        <a:solidFill>
                          <a:srgbClr val="7030A0"/>
                        </a:solidFill>
                      </a:rPr>
                      <a:t>Donations via Hubb Church </a:t>
                    </a:r>
                  </a:p>
                  <a:p>
                    <a:pPr>
                      <a:defRPr sz="1050">
                        <a:solidFill>
                          <a:schemeClr val="accent1"/>
                        </a:solidFill>
                      </a:defRPr>
                    </a:pPr>
                    <a:fld id="{A11345F0-0D4D-47AA-BDEF-D4E211AF6B1F}" type="PERCENTAGE">
                      <a:rPr lang="en-GB" baseline="0" smtClean="0">
                        <a:solidFill>
                          <a:srgbClr val="7030A0"/>
                        </a:solidFill>
                      </a:rPr>
                      <a:pPr>
                        <a:defRPr sz="1050">
                          <a:solidFill>
                            <a:schemeClr val="accent1"/>
                          </a:solidFill>
                        </a:defRPr>
                      </a:pPr>
                      <a:t>[PERCENTAGE]</a:t>
                    </a:fld>
                    <a:endParaRPr lang="en-GB"/>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CE2-489D-8FA4-357831C2979E}"/>
                </c:ext>
              </c:extLst>
            </c:dLbl>
            <c:dLbl>
              <c:idx val="4"/>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2-5CE2-489D-8FA4-357831C2979E}"/>
                </c:ext>
              </c:extLst>
            </c:dLbl>
            <c:dLbl>
              <c:idx val="5"/>
              <c:layout>
                <c:manualLayout>
                  <c:x val="-1.8748110069549451E-2"/>
                  <c:y val="-7.8380143696930114E-3"/>
                </c:manualLayout>
              </c:layout>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898997354692623"/>
                      <c:h val="7.7282821685173086E-2"/>
                    </c:manualLayout>
                  </c15:layout>
                </c:ext>
                <c:ext xmlns:c16="http://schemas.microsoft.com/office/drawing/2014/chart" uri="{C3380CC4-5D6E-409C-BE32-E72D297353CC}">
                  <c16:uniqueId val="{00000001-5CE2-489D-8FA4-357831C2979E}"/>
                </c:ext>
              </c:extLst>
            </c:dLbl>
            <c:dLbl>
              <c:idx val="6"/>
              <c:layout>
                <c:manualLayout>
                  <c:x val="6.4106440882975416E-2"/>
                  <c:y val="-2.0901371652514707E-2"/>
                </c:manualLayout>
              </c:layout>
              <c:tx>
                <c:rich>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r>
                      <a:rPr lang="en-US" dirty="0"/>
                      <a:t>Donations via Stewardship</a:t>
                    </a:r>
                    <a:r>
                      <a:rPr lang="en-US" baseline="0" dirty="0"/>
                      <a:t>
</a:t>
                    </a:r>
                    <a:fld id="{34F31970-A6DA-1E44-8227-07748D0F84F1}" type="PERCENTAGE">
                      <a:rPr lang="en-US" baseline="0"/>
                      <a:pPr>
                        <a:defRPr sz="1050">
                          <a:solidFill>
                            <a:schemeClr val="accent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5CE2-489D-8FA4-357831C2979E}"/>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CAF donation</c:v>
                </c:pt>
                <c:pt idx="1">
                  <c:v>Church &amp; Charities donation</c:v>
                </c:pt>
                <c:pt idx="2">
                  <c:v>Donations</c:v>
                </c:pt>
                <c:pt idx="3">
                  <c:v>Donations from other sources</c:v>
                </c:pt>
                <c:pt idx="4">
                  <c:v>Gift Aid Reclaimed</c:v>
                </c:pt>
                <c:pt idx="5">
                  <c:v>Grants from trusts</c:v>
                </c:pt>
                <c:pt idx="6">
                  <c:v>Stewardship donation</c:v>
                </c:pt>
              </c:strCache>
            </c:strRef>
          </c:cat>
          <c:val>
            <c:numRef>
              <c:f>Sheet1!$B$2:$B$8</c:f>
              <c:numCache>
                <c:formatCode>General</c:formatCode>
                <c:ptCount val="7"/>
                <c:pt idx="0">
                  <c:v>2572.4</c:v>
                </c:pt>
                <c:pt idx="1">
                  <c:v>796.2</c:v>
                </c:pt>
                <c:pt idx="2">
                  <c:v>23572</c:v>
                </c:pt>
                <c:pt idx="3">
                  <c:v>4783.05</c:v>
                </c:pt>
                <c:pt idx="4">
                  <c:v>4985.92</c:v>
                </c:pt>
                <c:pt idx="5">
                  <c:v>6300</c:v>
                </c:pt>
                <c:pt idx="6">
                  <c:v>5783.63</c:v>
                </c:pt>
              </c:numCache>
            </c:numRef>
          </c:val>
          <c:extLst>
            <c:ext xmlns:c16="http://schemas.microsoft.com/office/drawing/2014/chart" uri="{C3380CC4-5D6E-409C-BE32-E72D297353CC}">
              <c16:uniqueId val="{00000000-5CE2-489D-8FA4-357831C2979E}"/>
            </c:ext>
          </c:extLst>
        </c:ser>
        <c:dLbls>
          <c:dLblPos val="outEnd"/>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805032988959228E-2"/>
          <c:y val="0.22448546315773232"/>
          <c:w val="0.72622482969792057"/>
          <c:h val="0.69995134670870252"/>
        </c:manualLayout>
      </c:layout>
      <c:pie3DChart>
        <c:varyColors val="1"/>
        <c:ser>
          <c:idx val="0"/>
          <c:order val="0"/>
          <c:tx>
            <c:strRef>
              <c:f>Sheet1!$B$1</c:f>
              <c:strCache>
                <c:ptCount val="1"/>
                <c:pt idx="0">
                  <c:v>Expenses (£)</c:v>
                </c:pt>
              </c:strCache>
            </c:strRef>
          </c:tx>
          <c:dPt>
            <c:idx val="0"/>
            <c:bubble3D val="0"/>
            <c:explosion val="20"/>
            <c:spPr>
              <a:solidFill>
                <a:schemeClr val="accent6">
                  <a:lumMod val="20000"/>
                  <a:lumOff val="8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4-5CE2-489D-8FA4-357831C2979E}"/>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CE2-489D-8FA4-357831C2979E}"/>
              </c:ext>
            </c:extLst>
          </c:dPt>
          <c:dPt>
            <c:idx val="2"/>
            <c:bubble3D val="0"/>
            <c:explosion val="4"/>
            <c:spPr>
              <a:solidFill>
                <a:srgbClr val="C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6-5CE2-489D-8FA4-357831C2979E}"/>
              </c:ext>
            </c:extLst>
          </c:dPt>
          <c:dPt>
            <c:idx val="3"/>
            <c:bubble3D val="0"/>
            <c:explosion val="28"/>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CE2-489D-8FA4-357831C2979E}"/>
              </c:ext>
            </c:extLst>
          </c:dPt>
          <c:dPt>
            <c:idx val="4"/>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2-5CE2-489D-8FA4-357831C2979E}"/>
              </c:ext>
            </c:extLst>
          </c:dPt>
          <c:dPt>
            <c:idx val="5"/>
            <c:bubble3D val="0"/>
            <c:explosion val="42"/>
            <c:spPr>
              <a:solidFill>
                <a:srgbClr val="7030A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CE2-489D-8FA4-357831C2979E}"/>
              </c:ext>
            </c:extLst>
          </c:dPt>
          <c:dPt>
            <c:idx val="6"/>
            <c:bubble3D val="0"/>
            <c:explosion val="21"/>
            <c:spPr>
              <a:solidFill>
                <a:schemeClr val="accent1">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8-5CE2-489D-8FA4-357831C2979E}"/>
              </c:ext>
            </c:extLst>
          </c:dPt>
          <c:dPt>
            <c:idx val="7"/>
            <c:bubble3D val="0"/>
            <c:explosion val="31"/>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CE2-489D-8FA4-357831C2979E}"/>
              </c:ext>
            </c:extLst>
          </c:dPt>
          <c:dPt>
            <c:idx val="8"/>
            <c:bubble3D val="0"/>
            <c:spPr>
              <a:solidFill>
                <a:schemeClr val="accent3">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0-C8F9-40A8-9D5E-7FF9670FCBA6}"/>
              </c:ext>
            </c:extLst>
          </c:dPt>
          <c:dPt>
            <c:idx val="9"/>
            <c:bubble3D val="0"/>
            <c:explosion val="25"/>
            <c:spPr>
              <a:solidFill>
                <a:srgbClr val="CCCC00"/>
              </a:solidFill>
              <a:ln>
                <a:solidFill>
                  <a:srgbClr val="CCCC00"/>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CCCC00"/>
                </a:contourClr>
              </a:sp3d>
            </c:spPr>
            <c:extLst>
              <c:ext xmlns:c16="http://schemas.microsoft.com/office/drawing/2014/chart" uri="{C3380CC4-5D6E-409C-BE32-E72D297353CC}">
                <c16:uniqueId val="{00000011-C8F9-40A8-9D5E-7FF9670FCBA6}"/>
              </c:ext>
            </c:extLst>
          </c:dPt>
          <c:dPt>
            <c:idx val="10"/>
            <c:bubble3D val="0"/>
            <c:spPr>
              <a:solidFill>
                <a:schemeClr val="accent5">
                  <a:lumMod val="6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2-C8F9-40A8-9D5E-7FF9670FCBA6}"/>
              </c:ext>
            </c:extLst>
          </c:dPt>
          <c:dPt>
            <c:idx val="11"/>
            <c:bubble3D val="0"/>
            <c:explosion val="46"/>
            <c:spPr>
              <a:solidFill>
                <a:schemeClr val="bg2"/>
              </a:solidFill>
              <a:ln>
                <a:solidFill>
                  <a:schemeClr val="bg2"/>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chemeClr val="bg2"/>
                </a:contourClr>
              </a:sp3d>
            </c:spPr>
            <c:extLst>
              <c:ext xmlns:c16="http://schemas.microsoft.com/office/drawing/2014/chart" uri="{C3380CC4-5D6E-409C-BE32-E72D297353CC}">
                <c16:uniqueId val="{00000016-EAC0-4EFE-8FAF-C4CA5874C435}"/>
              </c:ext>
            </c:extLst>
          </c:dPt>
          <c:dPt>
            <c:idx val="12"/>
            <c:bubble3D val="0"/>
            <c:spPr>
              <a:solidFill>
                <a:srgbClr val="FF66FF"/>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7-EAC0-4EFE-8FAF-C4CA5874C435}"/>
              </c:ext>
            </c:extLst>
          </c:dPt>
          <c:dPt>
            <c:idx val="13"/>
            <c:bubble3D val="0"/>
            <c:spPr>
              <a:solidFill>
                <a:schemeClr val="accent2">
                  <a:lumMod val="80000"/>
                  <a:lumOff val="20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18-EAC0-4EFE-8FAF-C4CA5874C435}"/>
              </c:ext>
            </c:extLst>
          </c:dPt>
          <c:dPt>
            <c:idx val="14"/>
            <c:bubble3D val="0"/>
            <c:spPr>
              <a:solidFill>
                <a:srgbClr val="FFFF00"/>
              </a:solidFill>
              <a:ln>
                <a:solidFill>
                  <a:srgbClr val="FFFF00"/>
                </a:solidFill>
              </a:ln>
              <a:effectLst>
                <a:outerShdw blurRad="88900" sx="102000" sy="102000" algn="ctr" rotWithShape="0">
                  <a:prstClr val="black">
                    <a:alpha val="10000"/>
                  </a:prstClr>
                </a:outerShdw>
              </a:effectLst>
              <a:scene3d>
                <a:camera prst="orthographicFront"/>
                <a:lightRig rig="threePt" dir="t"/>
              </a:scene3d>
              <a:sp3d>
                <a:bevelT w="127000" h="127000"/>
                <a:bevelB w="127000" h="127000"/>
                <a:contourClr>
                  <a:srgbClr val="FFFF00"/>
                </a:contourClr>
              </a:sp3d>
            </c:spPr>
            <c:extLst>
              <c:ext xmlns:c16="http://schemas.microsoft.com/office/drawing/2014/chart" uri="{C3380CC4-5D6E-409C-BE32-E72D297353CC}">
                <c16:uniqueId val="{00000019-EAC0-4EFE-8FAF-C4CA5874C435}"/>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lumOff val="40000"/>
                        </a:schemeClr>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4-5CE2-489D-8FA4-357831C2979E}"/>
                </c:ext>
              </c:extLst>
            </c:dLbl>
            <c:dLbl>
              <c:idx val="1"/>
              <c:spPr>
                <a:solidFill>
                  <a:prstClr val="white"/>
                </a:solidFill>
                <a:ln>
                  <a:solidFill>
                    <a:srgbClr val="024873"/>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5CE2-489D-8FA4-357831C2979E}"/>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C00000"/>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6-5CE2-489D-8FA4-357831C2979E}"/>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92D050"/>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7-5CE2-489D-8FA4-357831C2979E}"/>
                </c:ext>
              </c:extLst>
            </c:dLbl>
            <c:dLbl>
              <c:idx val="4"/>
              <c:spPr>
                <a:solidFill>
                  <a:prstClr val="white"/>
                </a:solidFill>
                <a:ln>
                  <a:solidFill>
                    <a:srgbClr val="024873"/>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2-5CE2-489D-8FA4-357831C2979E}"/>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7030A0"/>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1-5CE2-489D-8FA4-357831C2979E}"/>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lumMod val="50000"/>
                        </a:schemeClr>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8-5CE2-489D-8FA4-357831C2979E}"/>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FFC000"/>
                      </a:solidFill>
                      <a:latin typeface="+mn-lt"/>
                      <a:ea typeface="+mn-ea"/>
                      <a:cs typeface="+mn-cs"/>
                    </a:defRPr>
                  </a:pPr>
                  <a:endParaRPr lang="en-US"/>
                </a:p>
              </c:txPr>
              <c:dLblPos val="outEnd"/>
              <c:showLegendKey val="0"/>
              <c:showVal val="0"/>
              <c:showCatName val="0"/>
              <c:showSerName val="0"/>
              <c:showPercent val="1"/>
              <c:showBubbleSize val="0"/>
              <c:extLst>
                <c:ext xmlns:c16="http://schemas.microsoft.com/office/drawing/2014/chart" uri="{C3380CC4-5D6E-409C-BE32-E72D297353CC}">
                  <c16:uniqueId val="{00000003-5CE2-489D-8FA4-357831C2979E}"/>
                </c:ext>
              </c:extLst>
            </c:dLbl>
            <c:dLbl>
              <c:idx val="8"/>
              <c:layout>
                <c:manualLayout>
                  <c:x val="-6.823265618271801E-2"/>
                  <c:y val="-6.6914498141263934E-2"/>
                </c:manualLayout>
              </c:layout>
              <c:spPr>
                <a:solidFill>
                  <a:prstClr val="white"/>
                </a:solidFill>
                <a:ln>
                  <a:solidFill>
                    <a:srgbClr val="024873"/>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3">
                          <a:lumMod val="60000"/>
                        </a:schemeClr>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0-C8F9-40A8-9D5E-7FF9670FCBA6}"/>
                </c:ext>
              </c:extLst>
            </c:dLbl>
            <c:dLbl>
              <c:idx val="9"/>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7D2B903F-FE70-4633-A820-6A5875AA63F9}" type="PERCENTAGE">
                      <a:rPr lang="en-US" dirty="0">
                        <a:solidFill>
                          <a:srgbClr val="CCCC00"/>
                        </a:solidFill>
                      </a:rPr>
                      <a:pPr>
                        <a:defRPr>
                          <a:solidFill>
                            <a:schemeClr val="accent1"/>
                          </a:solidFill>
                        </a:defRPr>
                      </a:pPr>
                      <a:t>[PERCENTAGE]</a:t>
                    </a:fld>
                    <a:endParaRPr lang="en-GB"/>
                  </a:p>
                </c:rich>
              </c:tx>
              <c:spPr>
                <a:solidFill>
                  <a:prstClr val="white"/>
                </a:solidFill>
                <a:ln>
                  <a:solidFill>
                    <a:srgbClr val="024873"/>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11-C8F9-40A8-9D5E-7FF9670FCBA6}"/>
                </c:ext>
              </c:extLst>
            </c:dLbl>
            <c:dLbl>
              <c:idx val="10"/>
              <c:spPr>
                <a:solidFill>
                  <a:prstClr val="white"/>
                </a:solidFill>
                <a:ln>
                  <a:solidFill>
                    <a:srgbClr val="024873"/>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5">
                          <a:lumMod val="60000"/>
                        </a:schemeClr>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2-C8F9-40A8-9D5E-7FF9670FCBA6}"/>
                </c:ext>
              </c:extLst>
            </c:dLbl>
            <c:dLbl>
              <c:idx val="11"/>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8A706000-1863-4D95-A7DB-7F35B3A3D9AC}" type="PERCENTAGE">
                      <a:rPr lang="en-US">
                        <a:solidFill>
                          <a:schemeClr val="tx1"/>
                        </a:solidFill>
                      </a:rPr>
                      <a:pPr>
                        <a:defRPr>
                          <a:solidFill>
                            <a:schemeClr val="accent1"/>
                          </a:solidFill>
                        </a:defRPr>
                      </a:pPr>
                      <a:t>[PERCENTAGE]</a:t>
                    </a:fld>
                    <a:endParaRPr lang="en-GB"/>
                  </a:p>
                </c:rich>
              </c:tx>
              <c:spPr>
                <a:solidFill>
                  <a:prstClr val="white"/>
                </a:solidFill>
                <a:ln>
                  <a:solidFill>
                    <a:srgbClr val="024873"/>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16-EAC0-4EFE-8FAF-C4CA5874C435}"/>
                </c:ext>
              </c:extLst>
            </c:dLbl>
            <c:dLbl>
              <c:idx val="12"/>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D849F420-BC5F-4EE9-BF1D-A60873FF5A22}" type="PERCENTAGE">
                      <a:rPr lang="en-US">
                        <a:solidFill>
                          <a:srgbClr val="FF66FF"/>
                        </a:solidFill>
                      </a:rPr>
                      <a:pPr>
                        <a:defRPr>
                          <a:solidFill>
                            <a:schemeClr val="accent1"/>
                          </a:solidFill>
                        </a:defRPr>
                      </a:pPr>
                      <a:t>[PERCENTAGE]</a:t>
                    </a:fld>
                    <a:endParaRPr lang="en-GB"/>
                  </a:p>
                </c:rich>
              </c:tx>
              <c:spPr>
                <a:solidFill>
                  <a:prstClr val="white"/>
                </a:solidFill>
                <a:ln>
                  <a:solidFill>
                    <a:srgbClr val="024873"/>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17-EAC0-4EFE-8FAF-C4CA5874C435}"/>
                </c:ext>
              </c:extLst>
            </c:dLbl>
            <c:dLbl>
              <c:idx val="13"/>
              <c:spPr>
                <a:solidFill>
                  <a:prstClr val="white"/>
                </a:solidFill>
                <a:ln>
                  <a:solidFill>
                    <a:srgbClr val="024873"/>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2">
                          <a:lumMod val="80000"/>
                          <a:lumOff val="20000"/>
                        </a:schemeClr>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18-EAC0-4EFE-8FAF-C4CA5874C435}"/>
                </c:ext>
              </c:extLst>
            </c:dLbl>
            <c:dLbl>
              <c:idx val="14"/>
              <c:tx>
                <c:rich>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fld id="{787DD5DA-2C9A-4E84-9BFB-F72CA979A6CA}" type="PERCENTAGE">
                      <a:rPr lang="en-US">
                        <a:solidFill>
                          <a:schemeClr val="tx1"/>
                        </a:solidFill>
                      </a:rPr>
                      <a:pPr>
                        <a:defRPr>
                          <a:solidFill>
                            <a:schemeClr val="accent1"/>
                          </a:solidFill>
                        </a:defRPr>
                      </a:pPr>
                      <a:t>[PERCENTAGE]</a:t>
                    </a:fld>
                    <a:endParaRPr lang="en-GB"/>
                  </a:p>
                </c:rich>
              </c:tx>
              <c:spPr>
                <a:solidFill>
                  <a:prstClr val="white"/>
                </a:solidFill>
                <a:ln>
                  <a:solidFill>
                    <a:srgbClr val="024873"/>
                  </a:solidFill>
                </a:ln>
                <a:effectLst/>
              </c:spPr>
              <c:txPr>
                <a:bodyPr rot="0" spcFirstLastPara="1" vertOverflow="clip" horzOverflow="clip" vert="horz" wrap="square" lIns="38100" tIns="19050" rIns="38100" bIns="19050" anchor="ctr" anchorCtr="1">
                  <a:spAutoFit/>
                </a:bodyPr>
                <a:lstStyle/>
                <a:p>
                  <a:pPr>
                    <a:defRPr sz="1330" b="1" i="0" u="none" strike="noStrike" kern="1200" baseline="0">
                      <a:solidFill>
                        <a:schemeClr val="accent1"/>
                      </a:solidFill>
                      <a:latin typeface="+mn-lt"/>
                      <a:ea typeface="+mn-ea"/>
                      <a:cs typeface="+mn-cs"/>
                    </a:defRPr>
                  </a:pPr>
                  <a:endParaRPr lang="en-US"/>
                </a:p>
              </c:txPr>
              <c:dLblPos val="outEnd"/>
              <c:showLegendKey val="0"/>
              <c:showVal val="0"/>
              <c:showCatName val="0"/>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19-EAC0-4EFE-8FAF-C4CA5874C435}"/>
                </c:ext>
              </c:extLst>
            </c:dLbl>
            <c:spPr>
              <a:solidFill>
                <a:prstClr val="white"/>
              </a:solidFill>
              <a:ln>
                <a:solidFill>
                  <a:srgbClr val="024873"/>
                </a:solidFill>
              </a:ln>
              <a:effectLst/>
            </c:sp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Sheet1!$A$2:$A$16</c:f>
              <c:strCache>
                <c:ptCount val="15"/>
                <c:pt idx="0">
                  <c:v>Advertising, Marketing and Promotional Expense</c:v>
                </c:pt>
                <c:pt idx="1">
                  <c:v>Fundraising Costs</c:v>
                </c:pt>
                <c:pt idx="2">
                  <c:v>Travel</c:v>
                </c:pt>
                <c:pt idx="3">
                  <c:v>Technology and Communications</c:v>
                </c:pt>
                <c:pt idx="4">
                  <c:v>Rebranding Cost</c:v>
                </c:pt>
                <c:pt idx="5">
                  <c:v>Website hosting cost</c:v>
                </c:pt>
                <c:pt idx="6">
                  <c:v>Postage, Freight &amp; Courier &amp; Office Supplies</c:v>
                </c:pt>
                <c:pt idx="7">
                  <c:v>Xero accountancy cloud software</c:v>
                </c:pt>
                <c:pt idx="8">
                  <c:v>Accountancy fees</c:v>
                </c:pt>
                <c:pt idx="9">
                  <c:v>Annual Report Related Costs</c:v>
                </c:pt>
                <c:pt idx="10">
                  <c:v>Conference costs</c:v>
                </c:pt>
                <c:pt idx="11">
                  <c:v>Gifts &amp; Hospitality</c:v>
                </c:pt>
                <c:pt idx="12">
                  <c:v>Insurance</c:v>
                </c:pt>
                <c:pt idx="13">
                  <c:v>Office Rent or Room Hire Charges</c:v>
                </c:pt>
                <c:pt idx="14">
                  <c:v>Office Supplies</c:v>
                </c:pt>
              </c:strCache>
            </c:strRef>
          </c:cat>
          <c:val>
            <c:numRef>
              <c:f>Sheet1!$B$2:$B$16</c:f>
              <c:numCache>
                <c:formatCode>0.00</c:formatCode>
                <c:ptCount val="15"/>
                <c:pt idx="0">
                  <c:v>297.22000000000003</c:v>
                </c:pt>
                <c:pt idx="1">
                  <c:v>144.4</c:v>
                </c:pt>
                <c:pt idx="2">
                  <c:v>670.9</c:v>
                </c:pt>
                <c:pt idx="3">
                  <c:v>159.87</c:v>
                </c:pt>
                <c:pt idx="4">
                  <c:v>1987.5</c:v>
                </c:pt>
                <c:pt idx="5">
                  <c:v>1372.71</c:v>
                </c:pt>
                <c:pt idx="6">
                  <c:v>224.2</c:v>
                </c:pt>
                <c:pt idx="7">
                  <c:v>350.88</c:v>
                </c:pt>
                <c:pt idx="8">
                  <c:v>325</c:v>
                </c:pt>
                <c:pt idx="9">
                  <c:v>527.84</c:v>
                </c:pt>
                <c:pt idx="10">
                  <c:v>257.99</c:v>
                </c:pt>
                <c:pt idx="11">
                  <c:v>132.99</c:v>
                </c:pt>
                <c:pt idx="12">
                  <c:v>512.12</c:v>
                </c:pt>
                <c:pt idx="13">
                  <c:v>380</c:v>
                </c:pt>
                <c:pt idx="14">
                  <c:v>122.27</c:v>
                </c:pt>
              </c:numCache>
            </c:numRef>
          </c:val>
          <c:extLst>
            <c:ext xmlns:c16="http://schemas.microsoft.com/office/drawing/2014/chart" uri="{C3380CC4-5D6E-409C-BE32-E72D297353CC}">
              <c16:uniqueId val="{00000000-5CE2-489D-8FA4-357831C2979E}"/>
            </c:ext>
          </c:extLst>
        </c:ser>
        <c:dLbls>
          <c:showLegendKey val="0"/>
          <c:showVal val="0"/>
          <c:showCatName val="0"/>
          <c:showSerName val="0"/>
          <c:showPercent val="0"/>
          <c:showBubbleSize val="0"/>
          <c:showLeaderLines val="1"/>
        </c:dLbls>
      </c:pie3D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5" name="Google Shape;155;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2930238c714_0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8" name="Google Shape;228;g2930238c714_0_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930238c714_0_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2930238c714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930238c714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2930238c714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930238c714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g2930238c714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930238c714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2930238c714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930238c714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0" name="Google Shape;270;g2930238c714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6" name="Google Shape;27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5" name="Google Shape;285;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86" name="Google Shape;286;p4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4" name="Google Shape;164;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0" name="Google Shape;340;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341" name="Google Shape;341;p4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1" name="Google Shape;35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8" name="Google Shape;358;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3" name="Google Shape;38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2" name="Google Shape;392;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6" name="Google Shape;41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3" name="Google Shape;42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177" name="Google Shape;177;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0" name="Google Shape;43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2" name="Google Shape;44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51" name="Google Shape;45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0" name="Google Shape;46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2" name="Google Shape;18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a:p>
        </p:txBody>
      </p:sp>
      <p:sp>
        <p:nvSpPr>
          <p:cNvPr id="200" name="Google Shape;200;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fld id="{00000000-1234-1234-1234-123412341234}" type="slidenum">
              <a:rPr b="0" i="0" lang="en-GB"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930238c714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g2930238c714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930238c714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2930238c714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 name="Shape 11"/>
        <p:cNvGrpSpPr/>
        <p:nvPr/>
      </p:nvGrpSpPr>
      <p:grpSpPr>
        <a:xfrm>
          <a:off x="0" y="0"/>
          <a:ext cx="0" cy="0"/>
          <a:chOff x="0" y="0"/>
          <a:chExt cx="0" cy="0"/>
        </a:xfrm>
      </p:grpSpPr>
      <p:sp>
        <p:nvSpPr>
          <p:cNvPr id="12" name="Google Shape;12;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2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 name="Google Shape;14;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 name="Shape 79"/>
        <p:cNvGrpSpPr/>
        <p:nvPr/>
      </p:nvGrpSpPr>
      <p:grpSpPr>
        <a:xfrm>
          <a:off x="0" y="0"/>
          <a:ext cx="0" cy="0"/>
          <a:chOff x="0" y="0"/>
          <a:chExt cx="0" cy="0"/>
        </a:xfrm>
      </p:grpSpPr>
      <p:sp>
        <p:nvSpPr>
          <p:cNvPr id="80" name="Google Shape;80;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2" name="Google Shape;82;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3" name="Google Shape;83;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6" name="Shape 86"/>
        <p:cNvGrpSpPr/>
        <p:nvPr/>
      </p:nvGrpSpPr>
      <p:grpSpPr>
        <a:xfrm>
          <a:off x="0" y="0"/>
          <a:ext cx="0" cy="0"/>
          <a:chOff x="0" y="0"/>
          <a:chExt cx="0" cy="0"/>
        </a:xfrm>
      </p:grpSpPr>
      <p:sp>
        <p:nvSpPr>
          <p:cNvPr id="87" name="Google Shape;87;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5"/>
          <p:cNvSpPr/>
          <p:nvPr>
            <p:ph idx="2" type="pic"/>
          </p:nvPr>
        </p:nvSpPr>
        <p:spPr>
          <a:xfrm>
            <a:off x="5183188" y="987425"/>
            <a:ext cx="6172200" cy="4873625"/>
          </a:xfrm>
          <a:prstGeom prst="rect">
            <a:avLst/>
          </a:prstGeom>
          <a:noFill/>
          <a:ln>
            <a:noFill/>
          </a:ln>
        </p:spPr>
      </p:sp>
      <p:sp>
        <p:nvSpPr>
          <p:cNvPr id="89" name="Google Shape;89;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3" name="Shape 93"/>
        <p:cNvGrpSpPr/>
        <p:nvPr/>
      </p:nvGrpSpPr>
      <p:grpSpPr>
        <a:xfrm>
          <a:off x="0" y="0"/>
          <a:ext cx="0" cy="0"/>
          <a:chOff x="0" y="0"/>
          <a:chExt cx="0" cy="0"/>
        </a:xfrm>
      </p:grpSpPr>
      <p:sp>
        <p:nvSpPr>
          <p:cNvPr id="94" name="Google Shape;94;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9" name="Shape 99"/>
        <p:cNvGrpSpPr/>
        <p:nvPr/>
      </p:nvGrpSpPr>
      <p:grpSpPr>
        <a:xfrm>
          <a:off x="0" y="0"/>
          <a:ext cx="0" cy="0"/>
          <a:chOff x="0" y="0"/>
          <a:chExt cx="0" cy="0"/>
        </a:xfrm>
      </p:grpSpPr>
      <p:sp>
        <p:nvSpPr>
          <p:cNvPr id="100" name="Google Shape;100;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bg>
      <p:bgPr>
        <a:solidFill>
          <a:schemeClr val="lt1"/>
        </a:solidFill>
      </p:bgPr>
    </p:bg>
    <p:spTree>
      <p:nvGrpSpPr>
        <p:cNvPr id="105" name="Shape 105"/>
        <p:cNvGrpSpPr/>
        <p:nvPr/>
      </p:nvGrpSpPr>
      <p:grpSpPr>
        <a:xfrm>
          <a:off x="0" y="0"/>
          <a:ext cx="0" cy="0"/>
          <a:chOff x="0" y="0"/>
          <a:chExt cx="0" cy="0"/>
        </a:xfrm>
      </p:grpSpPr>
      <p:sp>
        <p:nvSpPr>
          <p:cNvPr id="106" name="Google Shape;106;p48"/>
          <p:cNvSpPr txBox="1"/>
          <p:nvPr>
            <p:ph type="title"/>
          </p:nvPr>
        </p:nvSpPr>
        <p:spPr>
          <a:xfrm>
            <a:off x="964022" y="2476500"/>
            <a:ext cx="7132320" cy="3289971"/>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4400"/>
              <a:buNone/>
              <a:defRPr b="0" i="0"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48"/>
          <p:cNvSpPr txBox="1"/>
          <p:nvPr/>
        </p:nvSpPr>
        <p:spPr>
          <a:xfrm>
            <a:off x="699948" y="548291"/>
            <a:ext cx="1589372"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0" u="none" cap="none" strike="noStrike">
                <a:solidFill>
                  <a:schemeClr val="dk1"/>
                </a:solidFill>
                <a:latin typeface="Arial"/>
                <a:ea typeface="Arial"/>
                <a:cs typeface="Arial"/>
                <a:sym typeface="Arial"/>
              </a:rPr>
              <a:t>“</a:t>
            </a:r>
            <a:endParaRPr/>
          </a:p>
        </p:txBody>
      </p:sp>
      <p:grpSp>
        <p:nvGrpSpPr>
          <p:cNvPr id="108" name="Google Shape;108;p48"/>
          <p:cNvGrpSpPr/>
          <p:nvPr/>
        </p:nvGrpSpPr>
        <p:grpSpPr>
          <a:xfrm>
            <a:off x="6362700" y="0"/>
            <a:ext cx="5829298" cy="3235602"/>
            <a:chOff x="5612972" y="1"/>
            <a:chExt cx="6615961" cy="3672246"/>
          </a:xfrm>
        </p:grpSpPr>
        <p:sp>
          <p:nvSpPr>
            <p:cNvPr id="109" name="Google Shape;109;p48"/>
            <p:cNvSpPr/>
            <p:nvPr/>
          </p:nvSpPr>
          <p:spPr>
            <a:xfrm>
              <a:off x="5612972" y="1"/>
              <a:ext cx="4408998" cy="3672246"/>
            </a:xfrm>
            <a:custGeom>
              <a:rect b="b" l="l" r="r" t="t"/>
              <a:pathLst>
                <a:path extrusionOk="0" h="2980" w="3578">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0" name="Google Shape;110;p48"/>
            <p:cNvSpPr/>
            <p:nvPr/>
          </p:nvSpPr>
          <p:spPr>
            <a:xfrm>
              <a:off x="6341233" y="1463970"/>
              <a:ext cx="2208196" cy="2208277"/>
            </a:xfrm>
            <a:custGeom>
              <a:rect b="b" l="l" r="r" t="t"/>
              <a:pathLst>
                <a:path extrusionOk="0" h="1792" w="1792">
                  <a:moveTo>
                    <a:pt x="597" y="0"/>
                  </a:moveTo>
                  <a:lnTo>
                    <a:pt x="0" y="598"/>
                  </a:lnTo>
                  <a:lnTo>
                    <a:pt x="1195" y="1792"/>
                  </a:lnTo>
                  <a:lnTo>
                    <a:pt x="1792" y="1195"/>
                  </a:lnTo>
                  <a:lnTo>
                    <a:pt x="597" y="0"/>
                  </a:lnTo>
                  <a:close/>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1" name="Google Shape;111;p48"/>
            <p:cNvSpPr/>
            <p:nvPr/>
          </p:nvSpPr>
          <p:spPr>
            <a:xfrm>
              <a:off x="8555590" y="1"/>
              <a:ext cx="1457754" cy="729520"/>
            </a:xfrm>
            <a:custGeom>
              <a:rect b="b" l="l" r="r" t="t"/>
              <a:pathLst>
                <a:path extrusionOk="0" h="592" w="1183">
                  <a:moveTo>
                    <a:pt x="1183" y="0"/>
                  </a:moveTo>
                  <a:lnTo>
                    <a:pt x="0" y="0"/>
                  </a:lnTo>
                  <a:lnTo>
                    <a:pt x="591" y="591"/>
                  </a:lnTo>
                  <a:lnTo>
                    <a:pt x="1183" y="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2" name="Google Shape;112;p48"/>
            <p:cNvSpPr/>
            <p:nvPr/>
          </p:nvSpPr>
          <p:spPr>
            <a:xfrm>
              <a:off x="7076887" y="728289"/>
              <a:ext cx="2208196" cy="2208277"/>
            </a:xfrm>
            <a:custGeom>
              <a:rect b="b" l="l" r="r" t="t"/>
              <a:pathLst>
                <a:path extrusionOk="0" h="1792" w="1792">
                  <a:moveTo>
                    <a:pt x="598" y="0"/>
                  </a:moveTo>
                  <a:lnTo>
                    <a:pt x="0" y="597"/>
                  </a:lnTo>
                  <a:lnTo>
                    <a:pt x="1195" y="1792"/>
                  </a:lnTo>
                  <a:lnTo>
                    <a:pt x="1792" y="1195"/>
                  </a:lnTo>
                  <a:lnTo>
                    <a:pt x="598"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3" name="Google Shape;113;p48"/>
            <p:cNvSpPr/>
            <p:nvPr/>
          </p:nvSpPr>
          <p:spPr>
            <a:xfrm>
              <a:off x="9285083" y="728289"/>
              <a:ext cx="2943850" cy="2943958"/>
            </a:xfrm>
            <a:custGeom>
              <a:rect b="b" l="l" r="r" t="t"/>
              <a:pathLst>
                <a:path extrusionOk="0" h="2389" w="2389">
                  <a:moveTo>
                    <a:pt x="2389" y="1195"/>
                  </a:moveTo>
                  <a:lnTo>
                    <a:pt x="1194" y="0"/>
                  </a:lnTo>
                  <a:lnTo>
                    <a:pt x="0" y="1195"/>
                  </a:lnTo>
                  <a:lnTo>
                    <a:pt x="1194" y="2389"/>
                  </a:lnTo>
                  <a:lnTo>
                    <a:pt x="2389" y="1195"/>
                  </a:lnTo>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114" name="Google Shape;114;p48"/>
          <p:cNvGrpSpPr/>
          <p:nvPr/>
        </p:nvGrpSpPr>
        <p:grpSpPr>
          <a:xfrm flipH="1" rot="5400000">
            <a:off x="0" y="3900132"/>
            <a:ext cx="2959226" cy="2959226"/>
            <a:chOff x="0" y="12289"/>
            <a:chExt cx="3550" cy="3551"/>
          </a:xfrm>
        </p:grpSpPr>
        <p:sp>
          <p:nvSpPr>
            <p:cNvPr id="115" name="Google Shape;115;p48"/>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6" name="Google Shape;116;p48"/>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17" name="Google Shape;117;p48"/>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extLst>
    <p:ext uri="{DCECCB84-F9BA-43D5-87BE-67443E8EF086}">
      <p15:sldGuideLst>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bg>
      <p:bgPr>
        <a:solidFill>
          <a:schemeClr val="lt2"/>
        </a:solidFill>
      </p:bgPr>
    </p:bg>
    <p:spTree>
      <p:nvGrpSpPr>
        <p:cNvPr id="118" name="Shape 118"/>
        <p:cNvGrpSpPr/>
        <p:nvPr/>
      </p:nvGrpSpPr>
      <p:grpSpPr>
        <a:xfrm>
          <a:off x="0" y="0"/>
          <a:ext cx="0" cy="0"/>
          <a:chOff x="0" y="0"/>
          <a:chExt cx="0" cy="0"/>
        </a:xfrm>
      </p:grpSpPr>
      <p:sp>
        <p:nvSpPr>
          <p:cNvPr id="119" name="Google Shape;119;p53"/>
          <p:cNvSpPr txBox="1"/>
          <p:nvPr>
            <p:ph idx="10" type="dt"/>
          </p:nvPr>
        </p:nvSpPr>
        <p:spPr>
          <a:xfrm>
            <a:off x="133350" y="6486982"/>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53"/>
          <p:cNvSpPr txBox="1"/>
          <p:nvPr>
            <p:ph idx="12" type="sldNum"/>
          </p:nvPr>
        </p:nvSpPr>
        <p:spPr>
          <a:xfrm>
            <a:off x="9315450" y="6486982"/>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21" name="Google Shape;121;p53"/>
          <p:cNvSpPr txBox="1"/>
          <p:nvPr>
            <p:ph idx="1" type="body"/>
          </p:nvPr>
        </p:nvSpPr>
        <p:spPr>
          <a:xfrm>
            <a:off x="854075" y="1625600"/>
            <a:ext cx="10499725" cy="486092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122" name="Google Shape;122;p53"/>
          <p:cNvSpPr txBox="1"/>
          <p:nvPr>
            <p:ph type="title"/>
          </p:nvPr>
        </p:nvSpPr>
        <p:spPr>
          <a:xfrm>
            <a:off x="854074" y="122239"/>
            <a:ext cx="10499725" cy="135572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4400"/>
              <a:buNone/>
              <a:defRPr>
                <a:solidFill>
                  <a:srgbClr val="833C0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Quote">
    <p:bg>
      <p:bgPr>
        <a:solidFill>
          <a:schemeClr val="lt1"/>
        </a:solidFill>
      </p:bgPr>
    </p:bg>
    <p:spTree>
      <p:nvGrpSpPr>
        <p:cNvPr id="129" name="Shape 129"/>
        <p:cNvGrpSpPr/>
        <p:nvPr/>
      </p:nvGrpSpPr>
      <p:grpSpPr>
        <a:xfrm>
          <a:off x="0" y="0"/>
          <a:ext cx="0" cy="0"/>
          <a:chOff x="0" y="0"/>
          <a:chExt cx="0" cy="0"/>
        </a:xfrm>
      </p:grpSpPr>
      <p:sp>
        <p:nvSpPr>
          <p:cNvPr id="130" name="Google Shape;130;p49"/>
          <p:cNvSpPr txBox="1"/>
          <p:nvPr>
            <p:ph type="title"/>
          </p:nvPr>
        </p:nvSpPr>
        <p:spPr>
          <a:xfrm>
            <a:off x="964022" y="2476500"/>
            <a:ext cx="7132320" cy="3289971"/>
          </a:xfrm>
          <a:prstGeom prst="rect">
            <a:avLst/>
          </a:prstGeom>
          <a:noFill/>
          <a:ln>
            <a:noFill/>
          </a:ln>
        </p:spPr>
        <p:txBody>
          <a:bodyPr anchorCtr="0" anchor="t" bIns="0" lIns="0" spcFirstLastPara="1" rIns="0" wrap="square" tIns="0">
            <a:normAutofit/>
          </a:bodyPr>
          <a:lstStyle>
            <a:lvl1pPr lvl="0" algn="l">
              <a:lnSpc>
                <a:spcPct val="100000"/>
              </a:lnSpc>
              <a:spcBef>
                <a:spcPts val="0"/>
              </a:spcBef>
              <a:spcAft>
                <a:spcPts val="0"/>
              </a:spcAft>
              <a:buSzPts val="4400"/>
              <a:buNone/>
              <a:defRPr b="0" i="0" sz="280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49"/>
          <p:cNvSpPr txBox="1"/>
          <p:nvPr/>
        </p:nvSpPr>
        <p:spPr>
          <a:xfrm>
            <a:off x="699948" y="548291"/>
            <a:ext cx="1589372" cy="31700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GB" sz="20000" u="none" cap="none" strike="noStrike">
                <a:solidFill>
                  <a:schemeClr val="dk1"/>
                </a:solidFill>
                <a:latin typeface="Arial"/>
                <a:ea typeface="Arial"/>
                <a:cs typeface="Arial"/>
                <a:sym typeface="Arial"/>
              </a:rPr>
              <a:t>“</a:t>
            </a:r>
            <a:endParaRPr/>
          </a:p>
        </p:txBody>
      </p:sp>
      <p:grpSp>
        <p:nvGrpSpPr>
          <p:cNvPr id="132" name="Google Shape;132;p49"/>
          <p:cNvGrpSpPr/>
          <p:nvPr/>
        </p:nvGrpSpPr>
        <p:grpSpPr>
          <a:xfrm>
            <a:off x="6362700" y="0"/>
            <a:ext cx="5829298" cy="3235602"/>
            <a:chOff x="5612972" y="1"/>
            <a:chExt cx="6615961" cy="3672246"/>
          </a:xfrm>
        </p:grpSpPr>
        <p:sp>
          <p:nvSpPr>
            <p:cNvPr id="133" name="Google Shape;133;p49"/>
            <p:cNvSpPr/>
            <p:nvPr/>
          </p:nvSpPr>
          <p:spPr>
            <a:xfrm>
              <a:off x="5612972" y="1"/>
              <a:ext cx="4408998" cy="3672246"/>
            </a:xfrm>
            <a:custGeom>
              <a:rect b="b" l="l" r="r" t="t"/>
              <a:pathLst>
                <a:path extrusionOk="0" h="2980" w="3578">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4" name="Google Shape;134;p49"/>
            <p:cNvSpPr/>
            <p:nvPr/>
          </p:nvSpPr>
          <p:spPr>
            <a:xfrm>
              <a:off x="6341233" y="1463970"/>
              <a:ext cx="2208196" cy="2208277"/>
            </a:xfrm>
            <a:custGeom>
              <a:rect b="b" l="l" r="r" t="t"/>
              <a:pathLst>
                <a:path extrusionOk="0" h="1792" w="1792">
                  <a:moveTo>
                    <a:pt x="597" y="0"/>
                  </a:moveTo>
                  <a:lnTo>
                    <a:pt x="0" y="598"/>
                  </a:lnTo>
                  <a:lnTo>
                    <a:pt x="1195" y="1792"/>
                  </a:lnTo>
                  <a:lnTo>
                    <a:pt x="1792" y="1195"/>
                  </a:lnTo>
                  <a:lnTo>
                    <a:pt x="597" y="0"/>
                  </a:lnTo>
                  <a:close/>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5" name="Google Shape;135;p49"/>
            <p:cNvSpPr/>
            <p:nvPr/>
          </p:nvSpPr>
          <p:spPr>
            <a:xfrm>
              <a:off x="8555590" y="1"/>
              <a:ext cx="1457754" cy="729520"/>
            </a:xfrm>
            <a:custGeom>
              <a:rect b="b" l="l" r="r" t="t"/>
              <a:pathLst>
                <a:path extrusionOk="0" h="592" w="1183">
                  <a:moveTo>
                    <a:pt x="1183" y="0"/>
                  </a:moveTo>
                  <a:lnTo>
                    <a:pt x="0" y="0"/>
                  </a:lnTo>
                  <a:lnTo>
                    <a:pt x="591" y="591"/>
                  </a:lnTo>
                  <a:lnTo>
                    <a:pt x="1183" y="0"/>
                  </a:lnTo>
                  <a:close/>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6" name="Google Shape;136;p49"/>
            <p:cNvSpPr/>
            <p:nvPr/>
          </p:nvSpPr>
          <p:spPr>
            <a:xfrm>
              <a:off x="7076887" y="728289"/>
              <a:ext cx="2208196" cy="2208277"/>
            </a:xfrm>
            <a:custGeom>
              <a:rect b="b" l="l" r="r" t="t"/>
              <a:pathLst>
                <a:path extrusionOk="0" h="1792" w="1792">
                  <a:moveTo>
                    <a:pt x="598" y="0"/>
                  </a:moveTo>
                  <a:lnTo>
                    <a:pt x="0" y="597"/>
                  </a:lnTo>
                  <a:lnTo>
                    <a:pt x="1195" y="1792"/>
                  </a:lnTo>
                  <a:lnTo>
                    <a:pt x="1792" y="1195"/>
                  </a:lnTo>
                  <a:lnTo>
                    <a:pt x="598"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37" name="Google Shape;137;p49"/>
            <p:cNvSpPr/>
            <p:nvPr/>
          </p:nvSpPr>
          <p:spPr>
            <a:xfrm>
              <a:off x="9285083" y="728289"/>
              <a:ext cx="2943850" cy="2943958"/>
            </a:xfrm>
            <a:custGeom>
              <a:rect b="b" l="l" r="r" t="t"/>
              <a:pathLst>
                <a:path extrusionOk="0" h="2389" w="2389">
                  <a:moveTo>
                    <a:pt x="2389" y="1195"/>
                  </a:moveTo>
                  <a:lnTo>
                    <a:pt x="1194" y="0"/>
                  </a:lnTo>
                  <a:lnTo>
                    <a:pt x="0" y="1195"/>
                  </a:lnTo>
                  <a:lnTo>
                    <a:pt x="1194" y="2389"/>
                  </a:lnTo>
                  <a:lnTo>
                    <a:pt x="2389" y="1195"/>
                  </a:lnTo>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grpSp>
        <p:nvGrpSpPr>
          <p:cNvPr id="138" name="Google Shape;138;p49"/>
          <p:cNvGrpSpPr/>
          <p:nvPr/>
        </p:nvGrpSpPr>
        <p:grpSpPr>
          <a:xfrm flipH="1" rot="5400000">
            <a:off x="0" y="3900132"/>
            <a:ext cx="2959226" cy="2959226"/>
            <a:chOff x="0" y="12289"/>
            <a:chExt cx="3550" cy="3551"/>
          </a:xfrm>
        </p:grpSpPr>
        <p:sp>
          <p:nvSpPr>
            <p:cNvPr id="139" name="Google Shape;139;p49"/>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0" name="Google Shape;140;p49"/>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41" name="Google Shape;141;p49"/>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extLst>
    <p:ext uri="{DCECCB84-F9BA-43D5-87BE-67443E8EF086}">
      <p15:sldGuideLst>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560">
          <p15:clr>
            <a:srgbClr val="FBAE40"/>
          </p15:clr>
        </p15:guide>
        <p15:guide id="8" orient="horz" pos="1752">
          <p15:clr>
            <a:srgbClr val="FBAE40"/>
          </p15:clr>
        </p15:guide>
        <p15:guide id="9" orient="horz" pos="12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bg>
      <p:bgPr>
        <a:solidFill>
          <a:schemeClr val="lt2"/>
        </a:solidFill>
      </p:bgPr>
    </p:bg>
    <p:spTree>
      <p:nvGrpSpPr>
        <p:cNvPr id="148" name="Shape 148"/>
        <p:cNvGrpSpPr/>
        <p:nvPr/>
      </p:nvGrpSpPr>
      <p:grpSpPr>
        <a:xfrm>
          <a:off x="0" y="0"/>
          <a:ext cx="0" cy="0"/>
          <a:chOff x="0" y="0"/>
          <a:chExt cx="0" cy="0"/>
        </a:xfrm>
      </p:grpSpPr>
      <p:sp>
        <p:nvSpPr>
          <p:cNvPr id="149" name="Google Shape;149;p54"/>
          <p:cNvSpPr txBox="1"/>
          <p:nvPr>
            <p:ph idx="10" type="dt"/>
          </p:nvPr>
        </p:nvSpPr>
        <p:spPr>
          <a:xfrm>
            <a:off x="133350" y="6486982"/>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54"/>
          <p:cNvSpPr txBox="1"/>
          <p:nvPr>
            <p:ph idx="12" type="sldNum"/>
          </p:nvPr>
        </p:nvSpPr>
        <p:spPr>
          <a:xfrm>
            <a:off x="9315450" y="6486982"/>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1pPr>
            <a:lvl2pPr indent="0" lvl="1"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2pPr>
            <a:lvl3pPr indent="0" lvl="2"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3pPr>
            <a:lvl4pPr indent="0" lvl="3"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4pPr>
            <a:lvl5pPr indent="0" lvl="4"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5pPr>
            <a:lvl6pPr indent="0" lvl="5"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6pPr>
            <a:lvl7pPr indent="0" lvl="6"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7pPr>
            <a:lvl8pPr indent="0" lvl="7"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8pPr>
            <a:lvl9pPr indent="0" lvl="8" marL="0" algn="r">
              <a:lnSpc>
                <a:spcPct val="100000"/>
              </a:lnSpc>
              <a:spcBef>
                <a:spcPts val="0"/>
              </a:spcBef>
              <a:spcAft>
                <a:spcPts val="0"/>
              </a:spcAft>
              <a:buSzPts val="1200"/>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151" name="Google Shape;151;p54"/>
          <p:cNvSpPr txBox="1"/>
          <p:nvPr>
            <p:ph idx="1" type="body"/>
          </p:nvPr>
        </p:nvSpPr>
        <p:spPr>
          <a:xfrm>
            <a:off x="854075" y="1625600"/>
            <a:ext cx="10499725" cy="4860925"/>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152" name="Google Shape;152;p54"/>
          <p:cNvSpPr txBox="1"/>
          <p:nvPr>
            <p:ph type="title"/>
          </p:nvPr>
        </p:nvSpPr>
        <p:spPr>
          <a:xfrm>
            <a:off x="854074" y="122239"/>
            <a:ext cx="10499725" cy="1355724"/>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4400"/>
              <a:buNone/>
              <a:defRPr>
                <a:solidFill>
                  <a:srgbClr val="833C0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duction">
  <p:cSld name="Introduction">
    <p:spTree>
      <p:nvGrpSpPr>
        <p:cNvPr id="17" name="Shape 17"/>
        <p:cNvGrpSpPr/>
        <p:nvPr/>
      </p:nvGrpSpPr>
      <p:grpSpPr>
        <a:xfrm>
          <a:off x="0" y="0"/>
          <a:ext cx="0" cy="0"/>
          <a:chOff x="0" y="0"/>
          <a:chExt cx="0" cy="0"/>
        </a:xfrm>
      </p:grpSpPr>
      <p:grpSp>
        <p:nvGrpSpPr>
          <p:cNvPr id="18" name="Google Shape;18;p50"/>
          <p:cNvGrpSpPr/>
          <p:nvPr/>
        </p:nvGrpSpPr>
        <p:grpSpPr>
          <a:xfrm flipH="1" rot="5400000">
            <a:off x="0" y="3900132"/>
            <a:ext cx="2959226" cy="2959226"/>
            <a:chOff x="0" y="12289"/>
            <a:chExt cx="3550" cy="3551"/>
          </a:xfrm>
        </p:grpSpPr>
        <p:sp>
          <p:nvSpPr>
            <p:cNvPr id="19" name="Google Shape;19;p50"/>
            <p:cNvSpPr/>
            <p:nvPr/>
          </p:nvSpPr>
          <p:spPr>
            <a:xfrm>
              <a:off x="0" y="12289"/>
              <a:ext cx="1789" cy="2386"/>
            </a:xfrm>
            <a:custGeom>
              <a:rect b="b" l="l" r="r" t="t"/>
              <a:pathLst>
                <a:path extrusionOk="0" h="2386" w="1789">
                  <a:moveTo>
                    <a:pt x="0" y="0"/>
                  </a:moveTo>
                  <a:lnTo>
                    <a:pt x="0" y="1194"/>
                  </a:lnTo>
                  <a:lnTo>
                    <a:pt x="1192" y="2386"/>
                  </a:lnTo>
                  <a:lnTo>
                    <a:pt x="1789" y="1789"/>
                  </a:lnTo>
                  <a:lnTo>
                    <a:pt x="0" y="0"/>
                  </a:lnTo>
                  <a:close/>
                </a:path>
              </a:pathLst>
            </a:custGeom>
            <a:solidFill>
              <a:schemeClr val="accent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 name="Google Shape;20;p50"/>
            <p:cNvSpPr/>
            <p:nvPr/>
          </p:nvSpPr>
          <p:spPr>
            <a:xfrm>
              <a:off x="0" y="14678"/>
              <a:ext cx="1162" cy="1162"/>
            </a:xfrm>
            <a:custGeom>
              <a:rect b="b" l="l" r="r" t="t"/>
              <a:pathLst>
                <a:path extrusionOk="0" h="1162" w="1162">
                  <a:moveTo>
                    <a:pt x="0" y="0"/>
                  </a:moveTo>
                  <a:lnTo>
                    <a:pt x="0" y="1161"/>
                  </a:lnTo>
                  <a:lnTo>
                    <a:pt x="1161" y="1161"/>
                  </a:lnTo>
                  <a:lnTo>
                    <a:pt x="0"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1" name="Google Shape;21;p50"/>
            <p:cNvSpPr/>
            <p:nvPr/>
          </p:nvSpPr>
          <p:spPr>
            <a:xfrm>
              <a:off x="1221" y="14675"/>
              <a:ext cx="2329" cy="1165"/>
            </a:xfrm>
            <a:custGeom>
              <a:rect b="b" l="l" r="r" t="t"/>
              <a:pathLst>
                <a:path extrusionOk="0" h="1165" w="2329">
                  <a:moveTo>
                    <a:pt x="2329" y="1164"/>
                  </a:moveTo>
                  <a:lnTo>
                    <a:pt x="1165" y="0"/>
                  </a:lnTo>
                  <a:lnTo>
                    <a:pt x="0" y="1164"/>
                  </a:lnTo>
                  <a:lnTo>
                    <a:pt x="2329" y="1164"/>
                  </a:lnTo>
                </a:path>
              </a:pathLst>
            </a:cu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
        <p:nvSpPr>
          <p:cNvPr id="22" name="Google Shape;22;p50"/>
          <p:cNvSpPr/>
          <p:nvPr>
            <p:ph idx="2" type="pic"/>
          </p:nvPr>
        </p:nvSpPr>
        <p:spPr>
          <a:xfrm>
            <a:off x="6096000" y="-22543"/>
            <a:ext cx="6096000" cy="6903086"/>
          </a:xfrm>
          <a:prstGeom prst="rect">
            <a:avLst/>
          </a:prstGeom>
          <a:noFill/>
          <a:ln>
            <a:noFill/>
          </a:ln>
        </p:spPr>
      </p:sp>
      <p:sp>
        <p:nvSpPr>
          <p:cNvPr id="23" name="Google Shape;23;p50"/>
          <p:cNvSpPr txBox="1"/>
          <p:nvPr>
            <p:ph type="title"/>
          </p:nvPr>
        </p:nvSpPr>
        <p:spPr>
          <a:xfrm>
            <a:off x="964023" y="879063"/>
            <a:ext cx="4941477" cy="610863"/>
          </a:xfrm>
          <a:prstGeom prst="rect">
            <a:avLst/>
          </a:prstGeom>
          <a:noFill/>
          <a:ln>
            <a:noFill/>
          </a:ln>
        </p:spPr>
        <p:txBody>
          <a:bodyPr anchorCtr="0" anchor="b" bIns="0" lIns="0" spcFirstLastPara="1" rIns="0" wrap="square" tIns="0">
            <a:normAutofit/>
          </a:bodyPr>
          <a:lstStyle>
            <a:lvl1pPr lvl="0" algn="l">
              <a:lnSpc>
                <a:spcPct val="90000"/>
              </a:lnSpc>
              <a:spcBef>
                <a:spcPts val="0"/>
              </a:spcBef>
              <a:spcAft>
                <a:spcPts val="0"/>
              </a:spcAft>
              <a:buSzPts val="4400"/>
              <a:buNone/>
              <a:defRPr b="1" i="0" sz="44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24" name="Google Shape;24;p50"/>
          <p:cNvCxnSpPr/>
          <p:nvPr/>
        </p:nvCxnSpPr>
        <p:spPr>
          <a:xfrm>
            <a:off x="952500" y="1939108"/>
            <a:ext cx="2133600" cy="3992"/>
          </a:xfrm>
          <a:prstGeom prst="straightConnector1">
            <a:avLst/>
          </a:prstGeom>
          <a:noFill/>
          <a:ln cap="flat" cmpd="sng" w="101600">
            <a:solidFill>
              <a:schemeClr val="lt2"/>
            </a:solidFill>
            <a:prstDash val="solid"/>
            <a:round/>
            <a:headEnd len="sm" w="sm" type="none"/>
            <a:tailEnd len="sm" w="sm" type="none"/>
          </a:ln>
        </p:spPr>
      </p:cxnSp>
      <p:sp>
        <p:nvSpPr>
          <p:cNvPr id="25" name="Google Shape;25;p50"/>
          <p:cNvSpPr txBox="1"/>
          <p:nvPr>
            <p:ph idx="1" type="body"/>
          </p:nvPr>
        </p:nvSpPr>
        <p:spPr>
          <a:xfrm>
            <a:off x="952499" y="2289363"/>
            <a:ext cx="4572001" cy="2795232"/>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1000"/>
              </a:spcBef>
              <a:spcAft>
                <a:spcPts val="0"/>
              </a:spcAft>
              <a:buSzPts val="2800"/>
              <a:buNone/>
              <a:defRPr b="0" i="0" sz="1600">
                <a:solidFill>
                  <a:schemeClr val="lt1"/>
                </a:solidFill>
                <a:latin typeface="Arial"/>
                <a:ea typeface="Arial"/>
                <a:cs typeface="Arial"/>
                <a:sym typeface="Arial"/>
              </a:defRPr>
            </a:lvl1pPr>
            <a:lvl2pPr indent="-381000" lvl="1" marL="914400" algn="l">
              <a:lnSpc>
                <a:spcPct val="90000"/>
              </a:lnSpc>
              <a:spcBef>
                <a:spcPts val="500"/>
              </a:spcBef>
              <a:spcAft>
                <a:spcPts val="0"/>
              </a:spcAft>
              <a:buSzPts val="2400"/>
              <a:buChar char="•"/>
              <a:defRPr sz="4000"/>
            </a:lvl2pPr>
            <a:lvl3pPr indent="-355600" lvl="2" marL="1371600" algn="l">
              <a:lnSpc>
                <a:spcPct val="90000"/>
              </a:lnSpc>
              <a:spcBef>
                <a:spcPts val="500"/>
              </a:spcBef>
              <a:spcAft>
                <a:spcPts val="0"/>
              </a:spcAft>
              <a:buSzPts val="2000"/>
              <a:buChar char="•"/>
              <a:defRPr sz="4000"/>
            </a:lvl3pPr>
            <a:lvl4pPr indent="-342900" lvl="3" marL="1828800" algn="l">
              <a:lnSpc>
                <a:spcPct val="90000"/>
              </a:lnSpc>
              <a:spcBef>
                <a:spcPts val="500"/>
              </a:spcBef>
              <a:spcAft>
                <a:spcPts val="0"/>
              </a:spcAft>
              <a:buSzPts val="1800"/>
              <a:buChar char="•"/>
              <a:defRPr sz="4000"/>
            </a:lvl4pPr>
            <a:lvl5pPr indent="-342900" lvl="4" marL="2286000" algn="l">
              <a:lnSpc>
                <a:spcPct val="90000"/>
              </a:lnSpc>
              <a:spcBef>
                <a:spcPts val="500"/>
              </a:spcBef>
              <a:spcAft>
                <a:spcPts val="0"/>
              </a:spcAft>
              <a:buSzPts val="1800"/>
              <a:buChar char="•"/>
              <a:defRPr sz="4000"/>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6" name="Google Shape;26;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a:lvl1pPr>
            <a:lvl2pPr indent="0" lvl="1" marL="0" algn="r">
              <a:lnSpc>
                <a:spcPct val="100000"/>
              </a:lnSpc>
              <a:spcBef>
                <a:spcPts val="0"/>
              </a:spcBef>
              <a:spcAft>
                <a:spcPts val="0"/>
              </a:spcAft>
              <a:buSzPts val="1200"/>
              <a:buNone/>
              <a:defRPr/>
            </a:lvl2pPr>
            <a:lvl3pPr indent="0" lvl="2" marL="0" algn="r">
              <a:lnSpc>
                <a:spcPct val="100000"/>
              </a:lnSpc>
              <a:spcBef>
                <a:spcPts val="0"/>
              </a:spcBef>
              <a:spcAft>
                <a:spcPts val="0"/>
              </a:spcAft>
              <a:buSzPts val="1200"/>
              <a:buNone/>
              <a:defRPr/>
            </a:lvl3pPr>
            <a:lvl4pPr indent="0" lvl="3" marL="0" algn="r">
              <a:lnSpc>
                <a:spcPct val="100000"/>
              </a:lnSpc>
              <a:spcBef>
                <a:spcPts val="0"/>
              </a:spcBef>
              <a:spcAft>
                <a:spcPts val="0"/>
              </a:spcAft>
              <a:buSzPts val="1200"/>
              <a:buNone/>
              <a:defRPr/>
            </a:lvl4pPr>
            <a:lvl5pPr indent="0" lvl="4" marL="0" algn="r">
              <a:lnSpc>
                <a:spcPct val="100000"/>
              </a:lnSpc>
              <a:spcBef>
                <a:spcPts val="0"/>
              </a:spcBef>
              <a:spcAft>
                <a:spcPts val="0"/>
              </a:spcAft>
              <a:buSzPts val="1200"/>
              <a:buNone/>
              <a:defRPr/>
            </a:lvl5pPr>
            <a:lvl6pPr indent="0" lvl="5" marL="0" algn="r">
              <a:lnSpc>
                <a:spcPct val="100000"/>
              </a:lnSpc>
              <a:spcBef>
                <a:spcPts val="0"/>
              </a:spcBef>
              <a:spcAft>
                <a:spcPts val="0"/>
              </a:spcAft>
              <a:buSzPts val="1200"/>
              <a:buNone/>
              <a:defRPr/>
            </a:lvl6pPr>
            <a:lvl7pPr indent="0" lvl="6" marL="0" algn="r">
              <a:lnSpc>
                <a:spcPct val="100000"/>
              </a:lnSpc>
              <a:spcBef>
                <a:spcPts val="0"/>
              </a:spcBef>
              <a:spcAft>
                <a:spcPts val="0"/>
              </a:spcAft>
              <a:buSzPts val="1200"/>
              <a:buNone/>
              <a:defRPr/>
            </a:lvl7pPr>
            <a:lvl8pPr indent="0" lvl="7" marL="0" algn="r">
              <a:lnSpc>
                <a:spcPct val="100000"/>
              </a:lnSpc>
              <a:spcBef>
                <a:spcPts val="0"/>
              </a:spcBef>
              <a:spcAft>
                <a:spcPts val="0"/>
              </a:spcAft>
              <a:buSzPts val="1200"/>
              <a:buNone/>
              <a:defRPr/>
            </a:lvl8pPr>
            <a:lvl9pPr indent="0" lvl="8" marL="0" algn="r">
              <a:lnSpc>
                <a:spcPct val="100000"/>
              </a:lnSpc>
              <a:spcBef>
                <a:spcPts val="0"/>
              </a:spcBef>
              <a:spcAft>
                <a:spcPts val="0"/>
              </a:spcAft>
              <a:buSzPts val="120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extLst>
    <p:ext uri="{DCECCB84-F9BA-43D5-87BE-67443E8EF086}">
      <p15:sldGuideLst>
        <p15:guide id="1" pos="600">
          <p15:clr>
            <a:srgbClr val="FBAE40"/>
          </p15:clr>
        </p15:guide>
        <p15:guide id="2" pos="3480">
          <p15:clr>
            <a:srgbClr val="FBAE40"/>
          </p15:clr>
        </p15:guide>
        <p15:guide id="3" orient="horz" pos="1440">
          <p15:clr>
            <a:srgbClr val="FBAE40"/>
          </p15:clr>
        </p15:guide>
        <p15:guide id="4" orient="horz" pos="1224">
          <p15:clr>
            <a:srgbClr val="FBAE40"/>
          </p15:clr>
        </p15:guide>
        <p15:guide id="5" orient="horz" pos="55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9" name="Shape 29"/>
        <p:cNvGrpSpPr/>
        <p:nvPr/>
      </p:nvGrpSpPr>
      <p:grpSpPr>
        <a:xfrm>
          <a:off x="0" y="0"/>
          <a:ext cx="0" cy="0"/>
          <a:chOff x="0" y="0"/>
          <a:chExt cx="0" cy="0"/>
        </a:xfrm>
      </p:grpSpPr>
      <p:sp>
        <p:nvSpPr>
          <p:cNvPr id="30" name="Google Shape;30;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Comparison">
  <p:cSld name="Market Comparison">
    <p:spTree>
      <p:nvGrpSpPr>
        <p:cNvPr id="33" name="Shape 33"/>
        <p:cNvGrpSpPr/>
        <p:nvPr/>
      </p:nvGrpSpPr>
      <p:grpSpPr>
        <a:xfrm>
          <a:off x="0" y="0"/>
          <a:ext cx="0" cy="0"/>
          <a:chOff x="0" y="0"/>
          <a:chExt cx="0" cy="0"/>
        </a:xfrm>
      </p:grpSpPr>
      <p:sp>
        <p:nvSpPr>
          <p:cNvPr id="34" name="Google Shape;34;p51"/>
          <p:cNvSpPr/>
          <p:nvPr>
            <p:ph idx="2" type="pic"/>
          </p:nvPr>
        </p:nvSpPr>
        <p:spPr>
          <a:xfrm>
            <a:off x="1524" y="0"/>
            <a:ext cx="12188952" cy="6858000"/>
          </a:xfrm>
          <a:prstGeom prst="rect">
            <a:avLst/>
          </a:prstGeom>
          <a:solidFill>
            <a:srgbClr val="E1EFD8"/>
          </a:solidFill>
          <a:ln>
            <a:noFill/>
          </a:ln>
        </p:spPr>
      </p:sp>
      <p:sp>
        <p:nvSpPr>
          <p:cNvPr id="35" name="Google Shape;35;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4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
        <p:nvSpPr>
          <p:cNvPr id="38" name="Google Shape;38;p51"/>
          <p:cNvSpPr txBox="1"/>
          <p:nvPr>
            <p:ph idx="1" type="body"/>
          </p:nvPr>
        </p:nvSpPr>
        <p:spPr>
          <a:xfrm>
            <a:off x="1069848" y="2121408"/>
            <a:ext cx="2560320" cy="914400"/>
          </a:xfrm>
          <a:prstGeom prst="rect">
            <a:avLst/>
          </a:prstGeom>
          <a:noFill/>
          <a:ln>
            <a:noFill/>
          </a:ln>
        </p:spPr>
        <p:txBody>
          <a:bodyPr anchorCtr="0" anchor="b" bIns="45700" lIns="91425" spcFirstLastPara="1" rIns="91425" wrap="square" tIns="45700">
            <a:noAutofit/>
          </a:bodyPr>
          <a:lstStyle>
            <a:lvl1pPr indent="-228600" lvl="0" marL="457200" algn="ctr">
              <a:lnSpc>
                <a:spcPct val="90000"/>
              </a:lnSpc>
              <a:spcBef>
                <a:spcPts val="0"/>
              </a:spcBef>
              <a:spcAft>
                <a:spcPts val="0"/>
              </a:spcAft>
              <a:buSzPts val="2800"/>
              <a:buNone/>
              <a:defRPr sz="6000">
                <a:latin typeface="Arial"/>
                <a:ea typeface="Arial"/>
                <a:cs typeface="Arial"/>
                <a:sym typeface="Arial"/>
              </a:defRPr>
            </a:lvl1pPr>
            <a:lvl2pPr indent="-228600" lvl="1" marL="914400" algn="l">
              <a:lnSpc>
                <a:spcPct val="90000"/>
              </a:lnSpc>
              <a:spcBef>
                <a:spcPts val="500"/>
              </a:spcBef>
              <a:spcAft>
                <a:spcPts val="0"/>
              </a:spcAft>
              <a:buSzPts val="2400"/>
              <a:buNone/>
              <a:defRPr/>
            </a:lvl2pPr>
            <a:lvl3pPr indent="-228600" lvl="2" marL="1371600" algn="l">
              <a:lnSpc>
                <a:spcPct val="90000"/>
              </a:lnSpc>
              <a:spcBef>
                <a:spcPts val="500"/>
              </a:spcBef>
              <a:spcAft>
                <a:spcPts val="0"/>
              </a:spcAft>
              <a:buSzPts val="2000"/>
              <a:buNone/>
              <a:defRPr/>
            </a:lvl3pPr>
            <a:lvl4pPr indent="-228600" lvl="3" marL="1828800" algn="l">
              <a:lnSpc>
                <a:spcPct val="90000"/>
              </a:lnSpc>
              <a:spcBef>
                <a:spcPts val="500"/>
              </a:spcBef>
              <a:spcAft>
                <a:spcPts val="0"/>
              </a:spcAft>
              <a:buSzPts val="1800"/>
              <a:buNone/>
              <a:defRPr/>
            </a:lvl4pPr>
            <a:lvl5pPr indent="-228600" lvl="4" marL="2286000" algn="l">
              <a:lnSpc>
                <a:spcPct val="90000"/>
              </a:lnSpc>
              <a:spcBef>
                <a:spcPts val="500"/>
              </a:spcBef>
              <a:spcAft>
                <a:spcPts val="0"/>
              </a:spcAft>
              <a:buSzPts val="1800"/>
              <a:buNone/>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9" name="Google Shape;39;p51"/>
          <p:cNvSpPr txBox="1"/>
          <p:nvPr>
            <p:ph idx="3" type="body"/>
          </p:nvPr>
        </p:nvSpPr>
        <p:spPr>
          <a:xfrm>
            <a:off x="4800600" y="2121408"/>
            <a:ext cx="2560320" cy="914400"/>
          </a:xfrm>
          <a:prstGeom prst="rect">
            <a:avLst/>
          </a:prstGeom>
          <a:noFill/>
          <a:ln>
            <a:noFill/>
          </a:ln>
        </p:spPr>
        <p:txBody>
          <a:bodyPr anchorCtr="0" anchor="b" bIns="0" lIns="0" spcFirstLastPara="1" rIns="0" wrap="square" tIns="0">
            <a:noAutofit/>
          </a:bodyPr>
          <a:lstStyle>
            <a:lvl1pPr indent="-228600" lvl="0" marL="457200" algn="ctr">
              <a:lnSpc>
                <a:spcPct val="90000"/>
              </a:lnSpc>
              <a:spcBef>
                <a:spcPts val="0"/>
              </a:spcBef>
              <a:spcAft>
                <a:spcPts val="0"/>
              </a:spcAft>
              <a:buSzPts val="2800"/>
              <a:buNone/>
              <a:defRPr sz="6000">
                <a:latin typeface="Arial"/>
                <a:ea typeface="Arial"/>
                <a:cs typeface="Arial"/>
                <a:sym typeface="Arial"/>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0" name="Google Shape;40;p51"/>
          <p:cNvSpPr txBox="1"/>
          <p:nvPr>
            <p:ph idx="4" type="body"/>
          </p:nvPr>
        </p:nvSpPr>
        <p:spPr>
          <a:xfrm>
            <a:off x="8531351" y="2121408"/>
            <a:ext cx="2592505" cy="914400"/>
          </a:xfrm>
          <a:prstGeom prst="rect">
            <a:avLst/>
          </a:prstGeom>
          <a:noFill/>
          <a:ln>
            <a:noFill/>
          </a:ln>
        </p:spPr>
        <p:txBody>
          <a:bodyPr anchorCtr="0" anchor="b" bIns="0" lIns="0" spcFirstLastPara="1" rIns="0" wrap="square" tIns="0">
            <a:noAutofit/>
          </a:bodyPr>
          <a:lstStyle>
            <a:lvl1pPr indent="-228600" lvl="0" marL="457200" algn="ctr">
              <a:lnSpc>
                <a:spcPct val="90000"/>
              </a:lnSpc>
              <a:spcBef>
                <a:spcPts val="0"/>
              </a:spcBef>
              <a:spcAft>
                <a:spcPts val="0"/>
              </a:spcAft>
              <a:buSzPts val="2800"/>
              <a:buNone/>
              <a:defRPr sz="6000">
                <a:latin typeface="Arial"/>
                <a:ea typeface="Arial"/>
                <a:cs typeface="Arial"/>
                <a:sym typeface="Arial"/>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1" name="Google Shape;41;p51"/>
          <p:cNvSpPr txBox="1"/>
          <p:nvPr>
            <p:ph idx="5" type="body"/>
          </p:nvPr>
        </p:nvSpPr>
        <p:spPr>
          <a:xfrm>
            <a:off x="1069848" y="3730752"/>
            <a:ext cx="2560320" cy="118872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SzPts val="2800"/>
              <a:buNone/>
              <a:defRPr sz="1400">
                <a:solidFill>
                  <a:schemeClr val="lt1"/>
                </a:solidFill>
                <a:latin typeface="Arial"/>
                <a:ea typeface="Arial"/>
                <a:cs typeface="Arial"/>
                <a:sym typeface="Arial"/>
              </a:defRPr>
            </a:lvl1pPr>
            <a:lvl2pPr indent="-228600" lvl="1" marL="914400" algn="l">
              <a:lnSpc>
                <a:spcPct val="90000"/>
              </a:lnSpc>
              <a:spcBef>
                <a:spcPts val="500"/>
              </a:spcBef>
              <a:spcAft>
                <a:spcPts val="0"/>
              </a:spcAft>
              <a:buSzPts val="2400"/>
              <a:buNone/>
              <a:defRPr sz="1800">
                <a:solidFill>
                  <a:schemeClr val="lt1"/>
                </a:solidFill>
                <a:latin typeface="Arial"/>
                <a:ea typeface="Arial"/>
                <a:cs typeface="Arial"/>
                <a:sym typeface="Arial"/>
              </a:defRPr>
            </a:lvl2pPr>
            <a:lvl3pPr indent="-228600" lvl="2" marL="1371600" algn="l">
              <a:lnSpc>
                <a:spcPct val="90000"/>
              </a:lnSpc>
              <a:spcBef>
                <a:spcPts val="500"/>
              </a:spcBef>
              <a:spcAft>
                <a:spcPts val="0"/>
              </a:spcAft>
              <a:buSzPts val="2000"/>
              <a:buNone/>
              <a:defRPr sz="1800">
                <a:solidFill>
                  <a:schemeClr val="lt1"/>
                </a:solidFill>
                <a:latin typeface="Arial"/>
                <a:ea typeface="Arial"/>
                <a:cs typeface="Arial"/>
                <a:sym typeface="Arial"/>
              </a:defRPr>
            </a:lvl3pPr>
            <a:lvl4pPr indent="-228600" lvl="3" marL="1828800" algn="l">
              <a:lnSpc>
                <a:spcPct val="90000"/>
              </a:lnSpc>
              <a:spcBef>
                <a:spcPts val="500"/>
              </a:spcBef>
              <a:spcAft>
                <a:spcPts val="0"/>
              </a:spcAft>
              <a:buSzPts val="1800"/>
              <a:buNone/>
              <a:defRPr sz="1800">
                <a:solidFill>
                  <a:schemeClr val="lt1"/>
                </a:solidFill>
                <a:latin typeface="Arial"/>
                <a:ea typeface="Arial"/>
                <a:cs typeface="Arial"/>
                <a:sym typeface="Arial"/>
              </a:defRPr>
            </a:lvl4pPr>
            <a:lvl5pPr indent="-228600" lvl="4" marL="2286000" algn="l">
              <a:lnSpc>
                <a:spcPct val="90000"/>
              </a:lnSpc>
              <a:spcBef>
                <a:spcPts val="500"/>
              </a:spcBef>
              <a:spcAft>
                <a:spcPts val="0"/>
              </a:spcAft>
              <a:buSzPts val="1800"/>
              <a:buNone/>
              <a:defRPr sz="1800">
                <a:solidFill>
                  <a:schemeClr val="lt1"/>
                </a:solidFill>
                <a:latin typeface="Arial"/>
                <a:ea typeface="Arial"/>
                <a:cs typeface="Arial"/>
                <a:sym typeface="Aria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2" name="Google Shape;42;p51"/>
          <p:cNvSpPr txBox="1"/>
          <p:nvPr>
            <p:ph idx="6" type="body"/>
          </p:nvPr>
        </p:nvSpPr>
        <p:spPr>
          <a:xfrm>
            <a:off x="4800600" y="3730752"/>
            <a:ext cx="2560320" cy="118872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SzPts val="2800"/>
              <a:buNone/>
              <a:defRPr sz="1400">
                <a:solidFill>
                  <a:schemeClr val="lt1"/>
                </a:solidFill>
                <a:latin typeface="Arial"/>
                <a:ea typeface="Arial"/>
                <a:cs typeface="Arial"/>
                <a:sym typeface="Arial"/>
              </a:defRPr>
            </a:lvl1pPr>
            <a:lvl2pPr indent="-228600" lvl="1" marL="914400" algn="l">
              <a:lnSpc>
                <a:spcPct val="90000"/>
              </a:lnSpc>
              <a:spcBef>
                <a:spcPts val="500"/>
              </a:spcBef>
              <a:spcAft>
                <a:spcPts val="0"/>
              </a:spcAft>
              <a:buSzPts val="2400"/>
              <a:buNone/>
              <a:defRPr sz="1800">
                <a:solidFill>
                  <a:schemeClr val="lt1"/>
                </a:solidFill>
                <a:latin typeface="Arial"/>
                <a:ea typeface="Arial"/>
                <a:cs typeface="Arial"/>
                <a:sym typeface="Arial"/>
              </a:defRPr>
            </a:lvl2pPr>
            <a:lvl3pPr indent="-228600" lvl="2" marL="1371600" algn="l">
              <a:lnSpc>
                <a:spcPct val="90000"/>
              </a:lnSpc>
              <a:spcBef>
                <a:spcPts val="500"/>
              </a:spcBef>
              <a:spcAft>
                <a:spcPts val="0"/>
              </a:spcAft>
              <a:buSzPts val="2000"/>
              <a:buNone/>
              <a:defRPr sz="1800">
                <a:solidFill>
                  <a:schemeClr val="lt1"/>
                </a:solidFill>
                <a:latin typeface="Arial"/>
                <a:ea typeface="Arial"/>
                <a:cs typeface="Arial"/>
                <a:sym typeface="Arial"/>
              </a:defRPr>
            </a:lvl3pPr>
            <a:lvl4pPr indent="-228600" lvl="3" marL="1828800" algn="l">
              <a:lnSpc>
                <a:spcPct val="90000"/>
              </a:lnSpc>
              <a:spcBef>
                <a:spcPts val="500"/>
              </a:spcBef>
              <a:spcAft>
                <a:spcPts val="0"/>
              </a:spcAft>
              <a:buSzPts val="1800"/>
              <a:buNone/>
              <a:defRPr sz="1800">
                <a:solidFill>
                  <a:schemeClr val="lt1"/>
                </a:solidFill>
                <a:latin typeface="Arial"/>
                <a:ea typeface="Arial"/>
                <a:cs typeface="Arial"/>
                <a:sym typeface="Arial"/>
              </a:defRPr>
            </a:lvl4pPr>
            <a:lvl5pPr indent="-228600" lvl="4" marL="2286000" algn="l">
              <a:lnSpc>
                <a:spcPct val="90000"/>
              </a:lnSpc>
              <a:spcBef>
                <a:spcPts val="500"/>
              </a:spcBef>
              <a:spcAft>
                <a:spcPts val="0"/>
              </a:spcAft>
              <a:buSzPts val="1800"/>
              <a:buNone/>
              <a:defRPr sz="1800">
                <a:solidFill>
                  <a:schemeClr val="lt1"/>
                </a:solidFill>
                <a:latin typeface="Arial"/>
                <a:ea typeface="Arial"/>
                <a:cs typeface="Arial"/>
                <a:sym typeface="Aria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3" name="Google Shape;43;p51"/>
          <p:cNvSpPr txBox="1"/>
          <p:nvPr>
            <p:ph idx="7" type="body"/>
          </p:nvPr>
        </p:nvSpPr>
        <p:spPr>
          <a:xfrm>
            <a:off x="8531352" y="3730752"/>
            <a:ext cx="2560320" cy="1188720"/>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SzPts val="2800"/>
              <a:buNone/>
              <a:defRPr sz="1400">
                <a:solidFill>
                  <a:schemeClr val="lt1"/>
                </a:solidFill>
                <a:latin typeface="Arial"/>
                <a:ea typeface="Arial"/>
                <a:cs typeface="Arial"/>
                <a:sym typeface="Arial"/>
              </a:defRPr>
            </a:lvl1pPr>
            <a:lvl2pPr indent="-228600" lvl="1" marL="914400" algn="l">
              <a:lnSpc>
                <a:spcPct val="90000"/>
              </a:lnSpc>
              <a:spcBef>
                <a:spcPts val="500"/>
              </a:spcBef>
              <a:spcAft>
                <a:spcPts val="0"/>
              </a:spcAft>
              <a:buSzPts val="2400"/>
              <a:buNone/>
              <a:defRPr sz="1800">
                <a:solidFill>
                  <a:schemeClr val="lt1"/>
                </a:solidFill>
                <a:latin typeface="Arial"/>
                <a:ea typeface="Arial"/>
                <a:cs typeface="Arial"/>
                <a:sym typeface="Arial"/>
              </a:defRPr>
            </a:lvl2pPr>
            <a:lvl3pPr indent="-228600" lvl="2" marL="1371600" algn="l">
              <a:lnSpc>
                <a:spcPct val="90000"/>
              </a:lnSpc>
              <a:spcBef>
                <a:spcPts val="500"/>
              </a:spcBef>
              <a:spcAft>
                <a:spcPts val="0"/>
              </a:spcAft>
              <a:buSzPts val="2000"/>
              <a:buNone/>
              <a:defRPr sz="1800">
                <a:solidFill>
                  <a:schemeClr val="lt1"/>
                </a:solidFill>
                <a:latin typeface="Arial"/>
                <a:ea typeface="Arial"/>
                <a:cs typeface="Arial"/>
                <a:sym typeface="Arial"/>
              </a:defRPr>
            </a:lvl3pPr>
            <a:lvl4pPr indent="-228600" lvl="3" marL="1828800" algn="l">
              <a:lnSpc>
                <a:spcPct val="90000"/>
              </a:lnSpc>
              <a:spcBef>
                <a:spcPts val="500"/>
              </a:spcBef>
              <a:spcAft>
                <a:spcPts val="0"/>
              </a:spcAft>
              <a:buSzPts val="1800"/>
              <a:buNone/>
              <a:defRPr sz="1800">
                <a:solidFill>
                  <a:schemeClr val="lt1"/>
                </a:solidFill>
                <a:latin typeface="Arial"/>
                <a:ea typeface="Arial"/>
                <a:cs typeface="Arial"/>
                <a:sym typeface="Arial"/>
              </a:defRPr>
            </a:lvl4pPr>
            <a:lvl5pPr indent="-228600" lvl="4" marL="2286000" algn="l">
              <a:lnSpc>
                <a:spcPct val="90000"/>
              </a:lnSpc>
              <a:spcBef>
                <a:spcPts val="500"/>
              </a:spcBef>
              <a:spcAft>
                <a:spcPts val="0"/>
              </a:spcAft>
              <a:buSzPts val="1800"/>
              <a:buNone/>
              <a:defRPr sz="1800">
                <a:solidFill>
                  <a:schemeClr val="lt1"/>
                </a:solidFill>
                <a:latin typeface="Arial"/>
                <a:ea typeface="Arial"/>
                <a:cs typeface="Arial"/>
                <a:sym typeface="Aria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4" name="Google Shape;44;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51"/>
          <p:cNvSpPr/>
          <p:nvPr/>
        </p:nvSpPr>
        <p:spPr>
          <a:xfrm>
            <a:off x="1031875" y="3231845"/>
            <a:ext cx="10091982" cy="228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2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1" name="Google Shape;51;p2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 name="Shape 55"/>
        <p:cNvGrpSpPr/>
        <p:nvPr/>
      </p:nvGrpSpPr>
      <p:grpSpPr>
        <a:xfrm>
          <a:off x="0" y="0"/>
          <a:ext cx="0" cy="0"/>
          <a:chOff x="0" y="0"/>
          <a:chExt cx="0" cy="0"/>
        </a:xfrm>
      </p:grpSpPr>
      <p:sp>
        <p:nvSpPr>
          <p:cNvPr id="56" name="Google Shape;56;p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8" name="Google Shape;5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4" name="Google Shape;64;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7" name="Shape 67"/>
        <p:cNvGrpSpPr/>
        <p:nvPr/>
      </p:nvGrpSpPr>
      <p:grpSpPr>
        <a:xfrm>
          <a:off x="0" y="0"/>
          <a:ext cx="0" cy="0"/>
          <a:chOff x="0" y="0"/>
          <a:chExt cx="0" cy="0"/>
        </a:xfrm>
      </p:grpSpPr>
      <p:sp>
        <p:nvSpPr>
          <p:cNvPr id="68" name="Google Shape;68;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3" name="Shape 123"/>
        <p:cNvGrpSpPr/>
        <p:nvPr/>
      </p:nvGrpSpPr>
      <p:grpSpPr>
        <a:xfrm>
          <a:off x="0" y="0"/>
          <a:ext cx="0" cy="0"/>
          <a:chOff x="0" y="0"/>
          <a:chExt cx="0" cy="0"/>
        </a:xfrm>
      </p:grpSpPr>
      <p:sp>
        <p:nvSpPr>
          <p:cNvPr id="124" name="Google Shape;124;p4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5" name="Google Shape;125;p4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7" name="Google Shape;127;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28" name="Google Shape;128;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5"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4" name="Google Shape;144;p5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 name="Google Shape;145;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6" name="Google Shape;146;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7" name="Google Shape;147;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7"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transformwork.net/Articles/636618/Faith_Friendly_Workplaces.aspx" TargetMode="External"/><Relationship Id="rId4" Type="http://schemas.openxmlformats.org/officeDocument/2006/relationships/hyperlink" Target="https://appgfreedomofreligionorbelief.org/" TargetMode="External"/><Relationship Id="rId5" Type="http://schemas.openxmlformats.org/officeDocument/2006/relationships/hyperlink" Target="https://appgfreedomofreligionorbelief.org/media/Building-FoRB-Through-Workplaces-Worldwide-2.pdf" TargetMode="External"/><Relationship Id="rId6" Type="http://schemas.openxmlformats.org/officeDocument/2006/relationships/hyperlink" Target="https://religiousfreedomandbusiness.org/" TargetMode="External"/><Relationship Id="rId7" Type="http://schemas.openxmlformats.org/officeDocument/2006/relationships/hyperlink" Target="https://www.faithatwork.uk/" TargetMode="External"/><Relationship Id="rId8"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9.xml"/><Relationship Id="rId3" Type="http://schemas.openxmlformats.org/officeDocument/2006/relationships/chart" Target="../charts/char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hart" Target="../charts/char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1.xml"/><Relationship Id="rId3" Type="http://schemas.openxmlformats.org/officeDocument/2006/relationships/chart" Target="../charts/char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 Id="rId3" Type="http://schemas.openxmlformats.org/officeDocument/2006/relationships/chart" Target="../charts/char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1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www.christian-professionals.or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1"/>
          <p:cNvPicPr preferRelativeResize="0"/>
          <p:nvPr/>
        </p:nvPicPr>
        <p:blipFill rotWithShape="1">
          <a:blip r:embed="rId3">
            <a:alphaModFix/>
          </a:blip>
          <a:srcRect b="0" l="0" r="0" t="0"/>
          <a:stretch/>
        </p:blipFill>
        <p:spPr>
          <a:xfrm>
            <a:off x="-38100" y="0"/>
            <a:ext cx="12268200" cy="6877050"/>
          </a:xfrm>
          <a:prstGeom prst="rect">
            <a:avLst/>
          </a:prstGeom>
          <a:noFill/>
          <a:ln>
            <a:noFill/>
          </a:ln>
        </p:spPr>
      </p:pic>
      <p:pic>
        <p:nvPicPr>
          <p:cNvPr descr="Logo&#10;&#10;Description automatically generated" id="158" name="Google Shape;158;p1"/>
          <p:cNvPicPr preferRelativeResize="0"/>
          <p:nvPr/>
        </p:nvPicPr>
        <p:blipFill rotWithShape="1">
          <a:blip r:embed="rId4">
            <a:alphaModFix/>
          </a:blip>
          <a:srcRect b="0" l="0" r="0" t="0"/>
          <a:stretch/>
        </p:blipFill>
        <p:spPr>
          <a:xfrm>
            <a:off x="8514595" y="270317"/>
            <a:ext cx="3582478" cy="1200083"/>
          </a:xfrm>
          <a:prstGeom prst="rect">
            <a:avLst/>
          </a:prstGeom>
          <a:noFill/>
          <a:ln>
            <a:noFill/>
          </a:ln>
        </p:spPr>
      </p:pic>
      <p:sp>
        <p:nvSpPr>
          <p:cNvPr id="159" name="Google Shape;159;p1"/>
          <p:cNvSpPr txBox="1"/>
          <p:nvPr/>
        </p:nvSpPr>
        <p:spPr>
          <a:xfrm>
            <a:off x="7673336" y="5458058"/>
            <a:ext cx="2113936" cy="59879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600"/>
              <a:buFont typeface="Arial"/>
              <a:buNone/>
            </a:pPr>
            <a:r>
              <a:rPr b="0" i="0" lang="en-GB" sz="1600" u="none" cap="none" strike="noStrike">
                <a:solidFill>
                  <a:srgbClr val="FFFFFF"/>
                </a:solidFill>
                <a:latin typeface="Open Sans"/>
                <a:ea typeface="Open Sans"/>
                <a:cs typeface="Open Sans"/>
                <a:sym typeface="Open Sans"/>
              </a:rPr>
              <a:t>Presented by</a:t>
            </a:r>
            <a:endParaRPr b="0" i="0" sz="16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FFFFFF"/>
              </a:buClr>
              <a:buSzPts val="1600"/>
              <a:buFont typeface="Arial"/>
              <a:buNone/>
            </a:pPr>
            <a:r>
              <a:rPr b="0" i="0" lang="en-GB" sz="1600" u="none" cap="none" strike="noStrike">
                <a:solidFill>
                  <a:srgbClr val="FFFFFF"/>
                </a:solidFill>
                <a:latin typeface="Open Sans"/>
                <a:ea typeface="Open Sans"/>
                <a:cs typeface="Open Sans"/>
                <a:sym typeface="Open Sans"/>
              </a:rPr>
              <a:t>Transform Work Board of Trustees</a:t>
            </a:r>
            <a:endParaRPr b="0" i="0" sz="1400" u="none" cap="none" strike="noStrike">
              <a:solidFill>
                <a:srgbClr val="000000"/>
              </a:solidFill>
              <a:latin typeface="Arial"/>
              <a:ea typeface="Arial"/>
              <a:cs typeface="Arial"/>
              <a:sym typeface="Arial"/>
            </a:endParaRPr>
          </a:p>
        </p:txBody>
      </p:sp>
      <p:sp>
        <p:nvSpPr>
          <p:cNvPr id="160" name="Google Shape;160;p1"/>
          <p:cNvSpPr txBox="1"/>
          <p:nvPr/>
        </p:nvSpPr>
        <p:spPr>
          <a:xfrm>
            <a:off x="7673699" y="2816899"/>
            <a:ext cx="4325829" cy="22980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5400"/>
              <a:buFont typeface="Arial"/>
              <a:buNone/>
            </a:pPr>
            <a:r>
              <a:rPr b="1" i="1" lang="en-GB" sz="5400" u="none" cap="none" strike="noStrike">
                <a:solidFill>
                  <a:schemeClr val="lt1"/>
                </a:solidFill>
                <a:latin typeface="Geo"/>
                <a:ea typeface="Geo"/>
                <a:cs typeface="Geo"/>
                <a:sym typeface="Geo"/>
              </a:rPr>
              <a:t>Annual General Meeting 2024</a:t>
            </a:r>
            <a:endParaRPr b="0" i="1" sz="2400" u="none" cap="none" strike="noStrike">
              <a:solidFill>
                <a:schemeClr val="lt1"/>
              </a:solidFill>
              <a:latin typeface="Geo"/>
              <a:ea typeface="Geo"/>
              <a:cs typeface="Geo"/>
              <a:sym typeface="Geo"/>
            </a:endParaRPr>
          </a:p>
        </p:txBody>
      </p:sp>
      <p:sp>
        <p:nvSpPr>
          <p:cNvPr id="161" name="Google Shape;161;p1"/>
          <p:cNvSpPr txBox="1"/>
          <p:nvPr/>
        </p:nvSpPr>
        <p:spPr>
          <a:xfrm>
            <a:off x="9885593" y="5458057"/>
            <a:ext cx="2113935" cy="100336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1600"/>
              <a:buFont typeface="Arial"/>
              <a:buNone/>
            </a:pPr>
            <a:r>
              <a:rPr b="0" i="0" lang="en-GB" sz="1600" u="none" cap="none" strike="noStrike">
                <a:solidFill>
                  <a:srgbClr val="FFFFFF"/>
                </a:solidFill>
                <a:latin typeface="Open Sans"/>
                <a:ea typeface="Open Sans"/>
                <a:cs typeface="Open Sans"/>
                <a:sym typeface="Open Sans"/>
              </a:rPr>
              <a:t>Date</a:t>
            </a:r>
            <a:endParaRPr b="0" i="0" sz="1600" u="none" cap="none" strike="noStrike">
              <a:solidFill>
                <a:srgbClr val="FFFFFF"/>
              </a:solidFill>
              <a:latin typeface="Open Sans"/>
              <a:ea typeface="Open Sans"/>
              <a:cs typeface="Open Sans"/>
              <a:sym typeface="Open Sans"/>
            </a:endParaRPr>
          </a:p>
          <a:p>
            <a:pPr indent="0" lvl="0" marL="0" marR="0" rtl="0" algn="l">
              <a:lnSpc>
                <a:spcPct val="90000"/>
              </a:lnSpc>
              <a:spcBef>
                <a:spcPts val="0"/>
              </a:spcBef>
              <a:spcAft>
                <a:spcPts val="0"/>
              </a:spcAft>
              <a:buClr>
                <a:srgbClr val="FFFFFF"/>
              </a:buClr>
              <a:buSzPts val="1600"/>
              <a:buFont typeface="Arial"/>
              <a:buNone/>
            </a:pPr>
            <a:r>
              <a:t/>
            </a:r>
            <a:endParaRPr b="0" i="0" sz="1600" u="none" cap="none" strike="noStrike">
              <a:solidFill>
                <a:srgbClr val="FFFFFF"/>
              </a:solidFill>
              <a:latin typeface="Open Sans"/>
              <a:ea typeface="Open Sans"/>
              <a:cs typeface="Open Sans"/>
              <a:sym typeface="Open Sans"/>
            </a:endParaRPr>
          </a:p>
          <a:p>
            <a:pPr indent="0" lvl="0" marL="0" marR="0" rtl="0" algn="l">
              <a:lnSpc>
                <a:spcPct val="90000"/>
              </a:lnSpc>
              <a:spcBef>
                <a:spcPts val="1000"/>
              </a:spcBef>
              <a:spcAft>
                <a:spcPts val="0"/>
              </a:spcAft>
              <a:buClr>
                <a:srgbClr val="FFFFFF"/>
              </a:buClr>
              <a:buSzPts val="1600"/>
              <a:buFont typeface="Arial"/>
              <a:buNone/>
            </a:pPr>
            <a:r>
              <a:rPr b="0" i="0" lang="en-GB" sz="1600" u="none" cap="none" strike="noStrike">
                <a:solidFill>
                  <a:srgbClr val="FFFFFF"/>
                </a:solidFill>
                <a:latin typeface="Open Sans"/>
                <a:ea typeface="Open Sans"/>
                <a:cs typeface="Open Sans"/>
                <a:sym typeface="Open Sans"/>
              </a:rPr>
              <a:t>24/04/2024</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930238c714_0_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rPr b="1" lang="en-GB" sz="3100"/>
              <a:t>Christian Workplace Ministries</a:t>
            </a:r>
            <a:endParaRPr b="1" sz="3500"/>
          </a:p>
        </p:txBody>
      </p:sp>
      <p:sp>
        <p:nvSpPr>
          <p:cNvPr id="231" name="Google Shape;231;g2930238c714_0_19"/>
          <p:cNvSpPr txBox="1"/>
          <p:nvPr>
            <p:ph idx="1" type="body"/>
          </p:nvPr>
        </p:nvSpPr>
        <p:spPr>
          <a:xfrm>
            <a:off x="968825" y="180387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t/>
            </a:r>
            <a:endParaRPr/>
          </a:p>
          <a:p>
            <a:pPr indent="0" lvl="0" marL="0" rtl="0" algn="l">
              <a:lnSpc>
                <a:spcPct val="90000"/>
              </a:lnSpc>
              <a:spcBef>
                <a:spcPts val="1200"/>
              </a:spcBef>
              <a:spcAft>
                <a:spcPts val="0"/>
              </a:spcAft>
              <a:buSzPts val="1800"/>
              <a:buNone/>
            </a:pPr>
            <a:r>
              <a:t/>
            </a:r>
            <a:endParaRPr/>
          </a:p>
        </p:txBody>
      </p:sp>
      <p:sp>
        <p:nvSpPr>
          <p:cNvPr id="232" name="Google Shape;232;g2930238c714_0_19"/>
          <p:cNvSpPr txBox="1"/>
          <p:nvPr/>
        </p:nvSpPr>
        <p:spPr>
          <a:xfrm>
            <a:off x="968825" y="1803876"/>
            <a:ext cx="8850089" cy="3251083"/>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None/>
            </a:pPr>
            <a:r>
              <a:rPr b="0" i="0" lang="en-GB" sz="1800" u="none" cap="none" strike="noStrike">
                <a:solidFill>
                  <a:srgbClr val="000000"/>
                </a:solidFill>
                <a:latin typeface="Arial"/>
                <a:ea typeface="Arial"/>
                <a:cs typeface="Arial"/>
                <a:sym typeface="Arial"/>
              </a:rPr>
              <a:t>Christian Workplace Ministries (CWM) include chaplains to the workplace, business and entrepreneurial groups as well as larger ministries that seek to support workplace Christians that aren’t CWGs or CPSGs. </a:t>
            </a:r>
            <a:endParaRPr/>
          </a:p>
          <a:p>
            <a:pPr indent="0" lvl="0" marL="0" marR="0" rtl="0" algn="l">
              <a:lnSpc>
                <a:spcPct val="107000"/>
              </a:lnSpc>
              <a:spcBef>
                <a:spcPts val="800"/>
              </a:spcBef>
              <a:spcAft>
                <a:spcPts val="0"/>
              </a:spcAft>
              <a:buNone/>
            </a:pPr>
            <a:r>
              <a:rPr b="0" i="0" lang="en-GB" sz="1800" u="none" cap="none" strike="noStrike">
                <a:solidFill>
                  <a:srgbClr val="000000"/>
                </a:solidFill>
                <a:latin typeface="Arial"/>
                <a:ea typeface="Arial"/>
                <a:cs typeface="Arial"/>
                <a:sym typeface="Arial"/>
              </a:rPr>
              <a:t>This year we have added four new ministries to our database of 88 workplace ministries: </a:t>
            </a:r>
            <a:endParaRPr/>
          </a:p>
          <a:p>
            <a:pPr indent="-342900" lvl="0" marL="342900" marR="0" rtl="0" algn="l">
              <a:lnSpc>
                <a:spcPct val="107000"/>
              </a:lnSpc>
              <a:spcBef>
                <a:spcPts val="800"/>
              </a:spcBef>
              <a:spcAft>
                <a:spcPts val="0"/>
              </a:spcAft>
              <a:buClr>
                <a:srgbClr val="000000"/>
              </a:buClr>
              <a:buSzPts val="1000"/>
              <a:buFont typeface="Arial"/>
              <a:buChar char="●"/>
            </a:pPr>
            <a:r>
              <a:rPr b="0" i="0" lang="en-GB" sz="1800" u="none" cap="none" strike="noStrike">
                <a:solidFill>
                  <a:srgbClr val="000000"/>
                </a:solidFill>
                <a:latin typeface="Arial"/>
                <a:ea typeface="Arial"/>
                <a:cs typeface="Arial"/>
                <a:sym typeface="Arial"/>
              </a:rPr>
              <a:t>The Catholic Union of Great Britain	</a:t>
            </a:r>
            <a:endParaRPr/>
          </a:p>
          <a:p>
            <a:pPr indent="-342900" lvl="0" marL="342900" marR="0" rtl="0" algn="l">
              <a:lnSpc>
                <a:spcPct val="107000"/>
              </a:lnSpc>
              <a:spcBef>
                <a:spcPts val="800"/>
              </a:spcBef>
              <a:spcAft>
                <a:spcPts val="0"/>
              </a:spcAft>
              <a:buClr>
                <a:srgbClr val="000000"/>
              </a:buClr>
              <a:buSzPts val="1000"/>
              <a:buFont typeface="Arial"/>
              <a:buChar char="●"/>
            </a:pPr>
            <a:r>
              <a:rPr b="0" i="0" lang="en-GB" sz="1800" u="none" cap="none" strike="noStrike">
                <a:solidFill>
                  <a:srgbClr val="000000"/>
                </a:solidFill>
                <a:latin typeface="Arial"/>
                <a:ea typeface="Arial"/>
                <a:cs typeface="Arial"/>
                <a:sym typeface="Arial"/>
              </a:rPr>
              <a:t>BizMin	</a:t>
            </a:r>
            <a:endParaRPr/>
          </a:p>
          <a:p>
            <a:pPr indent="-342900" lvl="0" marL="342900" marR="0" rtl="0" algn="l">
              <a:lnSpc>
                <a:spcPct val="107000"/>
              </a:lnSpc>
              <a:spcBef>
                <a:spcPts val="800"/>
              </a:spcBef>
              <a:spcAft>
                <a:spcPts val="0"/>
              </a:spcAft>
              <a:buClr>
                <a:srgbClr val="000000"/>
              </a:buClr>
              <a:buSzPts val="1000"/>
              <a:buFont typeface="Arial"/>
              <a:buChar char="●"/>
            </a:pPr>
            <a:r>
              <a:rPr b="0" i="0" lang="en-GB" sz="1800" u="none" cap="none" strike="noStrike">
                <a:solidFill>
                  <a:srgbClr val="000000"/>
                </a:solidFill>
                <a:latin typeface="Arial"/>
                <a:ea typeface="Arial"/>
                <a:cs typeface="Arial"/>
                <a:sym typeface="Arial"/>
              </a:rPr>
              <a:t>God and Work Netherlands	</a:t>
            </a:r>
            <a:endParaRPr/>
          </a:p>
          <a:p>
            <a:pPr indent="-342900" lvl="0" marL="342900" marR="0" rtl="0" algn="l">
              <a:lnSpc>
                <a:spcPct val="107000"/>
              </a:lnSpc>
              <a:spcBef>
                <a:spcPts val="800"/>
              </a:spcBef>
              <a:spcAft>
                <a:spcPts val="0"/>
              </a:spcAft>
              <a:buClr>
                <a:srgbClr val="000000"/>
              </a:buClr>
              <a:buSzPts val="1000"/>
              <a:buFont typeface="Arial"/>
              <a:buChar char="●"/>
            </a:pPr>
            <a:r>
              <a:rPr b="0" i="0" lang="en-GB" sz="1800" u="none" cap="none" strike="noStrike">
                <a:solidFill>
                  <a:srgbClr val="000000"/>
                </a:solidFill>
                <a:latin typeface="Arial"/>
                <a:ea typeface="Arial"/>
                <a:cs typeface="Arial"/>
                <a:sym typeface="Arial"/>
              </a:rPr>
              <a:t>Work With God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2930238c714_0_2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GB" sz="3100"/>
              <a:t>Associates</a:t>
            </a:r>
            <a:endParaRPr b="1" sz="3100"/>
          </a:p>
        </p:txBody>
      </p:sp>
      <p:sp>
        <p:nvSpPr>
          <p:cNvPr id="238" name="Google Shape;238;g2930238c714_0_25"/>
          <p:cNvSpPr txBox="1"/>
          <p:nvPr>
            <p:ph idx="1" type="body"/>
          </p:nvPr>
        </p:nvSpPr>
        <p:spPr>
          <a:xfrm>
            <a:off x="838200" y="1346650"/>
            <a:ext cx="10515600" cy="5395200"/>
          </a:xfrm>
          <a:prstGeom prst="rect">
            <a:avLst/>
          </a:prstGeom>
          <a:noFill/>
          <a:ln>
            <a:noFill/>
          </a:ln>
        </p:spPr>
        <p:txBody>
          <a:bodyPr anchorCtr="0" anchor="t" bIns="45700" lIns="91425" spcFirstLastPara="1" rIns="91425" wrap="square" tIns="45700">
            <a:normAutofit/>
          </a:bodyPr>
          <a:lstStyle/>
          <a:p>
            <a:pPr indent="0" lvl="0" marL="114300" rtl="0" algn="l">
              <a:lnSpc>
                <a:spcPct val="107000"/>
              </a:lnSpc>
              <a:spcBef>
                <a:spcPts val="1000"/>
              </a:spcBef>
              <a:spcAft>
                <a:spcPts val="0"/>
              </a:spcAft>
              <a:buSzPts val="1800"/>
              <a:buNone/>
            </a:pPr>
            <a:r>
              <a:rPr lang="en-GB" sz="1800">
                <a:latin typeface="Arial"/>
                <a:ea typeface="Arial"/>
                <a:cs typeface="Arial"/>
                <a:sym typeface="Arial"/>
              </a:rPr>
              <a:t>Associates are people who are able to give their time and expertise free to our groups to support and equip workplace Christians to fulfil their calling.  The team now comprises:</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Joe Clease, Faith Literacy and Diversity &amp; Inclusion Specialist</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Jeremiah Igunnubole, Workplace Advocacy in defence of freedom of speech and religion</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Dave Law, Faith Friendly Workplaces</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David MacFarlane, Strategist and Coach, Hearing God's Voice</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Andy Moore, Apologetics and keynote speaker for workplace events</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Collin Seale, Workplace Discipleship &amp; Faith Sharing</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Lyndsey Seale, Workplace Discipleship &amp; Faith Sharing</a:t>
            </a:r>
            <a:endParaRPr/>
          </a:p>
          <a:p>
            <a:pPr indent="0" lvl="0" marL="0" rtl="0" algn="l">
              <a:lnSpc>
                <a:spcPct val="90000"/>
              </a:lnSpc>
              <a:spcBef>
                <a:spcPts val="1800"/>
              </a:spcBef>
              <a:spcAft>
                <a:spcPts val="0"/>
              </a:spcAft>
              <a:buSzPts val="1800"/>
              <a:buNone/>
            </a:pPr>
            <a:r>
              <a:t/>
            </a:r>
            <a:endParaRPr sz="4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GB" sz="3100"/>
              <a:t>Team</a:t>
            </a:r>
            <a:endParaRPr b="1" sz="3100"/>
          </a:p>
        </p:txBody>
      </p:sp>
      <p:sp>
        <p:nvSpPr>
          <p:cNvPr id="244" name="Google Shape;244;p39"/>
          <p:cNvSpPr txBox="1"/>
          <p:nvPr>
            <p:ph idx="1" type="body"/>
          </p:nvPr>
        </p:nvSpPr>
        <p:spPr>
          <a:xfrm>
            <a:off x="838200" y="1346650"/>
            <a:ext cx="10515600" cy="5395200"/>
          </a:xfrm>
          <a:prstGeom prst="rect">
            <a:avLst/>
          </a:prstGeom>
          <a:noFill/>
          <a:ln>
            <a:noFill/>
          </a:ln>
        </p:spPr>
        <p:txBody>
          <a:bodyPr anchorCtr="0" anchor="t" bIns="45700" lIns="91425" spcFirstLastPara="1" rIns="91425" wrap="square" tIns="45700">
            <a:normAutofit/>
          </a:bodyPr>
          <a:lstStyle/>
          <a:p>
            <a:pPr indent="0" lvl="0" marL="114300" rtl="0" algn="l">
              <a:lnSpc>
                <a:spcPct val="107000"/>
              </a:lnSpc>
              <a:spcBef>
                <a:spcPts val="1000"/>
              </a:spcBef>
              <a:spcAft>
                <a:spcPts val="0"/>
              </a:spcAft>
              <a:buSzPts val="1800"/>
              <a:buNone/>
            </a:pPr>
            <a:r>
              <a:rPr lang="en-GB" sz="1800">
                <a:latin typeface="Arial"/>
                <a:ea typeface="Arial"/>
                <a:cs typeface="Arial"/>
                <a:sym typeface="Arial"/>
              </a:rPr>
              <a:t>We have a small remunerated Operations Team including our CEO: </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Ros Loaker, Chief Executive Officer, employed 3 days a week</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Ali Loaker, Transform Work Administrator, contracted 1.5 days a week</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Rashmi Horo, Finance Officer, employed 3 hours a week.</a:t>
            </a:r>
            <a:endParaRPr sz="1800">
              <a:latin typeface="Arial"/>
              <a:ea typeface="Arial"/>
              <a:cs typeface="Arial"/>
              <a:sym typeface="Arial"/>
            </a:endParaRPr>
          </a:p>
          <a:p>
            <a:pPr indent="-342900" lvl="0" marL="457200" rtl="0" algn="l">
              <a:lnSpc>
                <a:spcPct val="107000"/>
              </a:lnSpc>
              <a:spcBef>
                <a:spcPts val="1800"/>
              </a:spcBef>
              <a:spcAft>
                <a:spcPts val="0"/>
              </a:spcAft>
              <a:buSzPts val="1800"/>
              <a:buChar char="•"/>
            </a:pPr>
            <a:r>
              <a:rPr lang="en-GB" sz="1800">
                <a:latin typeface="Arial"/>
                <a:ea typeface="Arial"/>
                <a:cs typeface="Arial"/>
                <a:sym typeface="Arial"/>
              </a:rPr>
              <a:t>In addition, we have been supported by excellent volunteers including: </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Emma Mew, Transform Work Retreat Coordinator</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Poornima Whomsley, Partnership and Strategic work</a:t>
            </a:r>
            <a:endParaRPr/>
          </a:p>
          <a:p>
            <a:pPr indent="-342900" lvl="0" marL="342900" rtl="0" algn="l">
              <a:lnSpc>
                <a:spcPct val="107000"/>
              </a:lnSpc>
              <a:spcBef>
                <a:spcPts val="1800"/>
              </a:spcBef>
              <a:spcAft>
                <a:spcPts val="0"/>
              </a:spcAft>
              <a:buSzPts val="1800"/>
              <a:buFont typeface="Arial"/>
              <a:buChar char="●"/>
            </a:pPr>
            <a:r>
              <a:rPr lang="en-GB" sz="1800" u="none" strike="noStrike">
                <a:latin typeface="Arial"/>
                <a:ea typeface="Arial"/>
                <a:cs typeface="Arial"/>
                <a:sym typeface="Arial"/>
              </a:rPr>
              <a:t>Rafik Massih, IT</a:t>
            </a:r>
            <a:endParaRPr/>
          </a:p>
          <a:p>
            <a:pPr indent="0" lvl="0" marL="0" rtl="0" algn="l">
              <a:lnSpc>
                <a:spcPct val="90000"/>
              </a:lnSpc>
              <a:spcBef>
                <a:spcPts val="1800"/>
              </a:spcBef>
              <a:spcAft>
                <a:spcPts val="0"/>
              </a:spcAft>
              <a:buSzPts val="1800"/>
              <a:buNone/>
            </a:pPr>
            <a:r>
              <a:t/>
            </a:r>
            <a:endParaRPr sz="4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2930238c714_0_31"/>
          <p:cNvSpPr txBox="1"/>
          <p:nvPr>
            <p:ph type="title"/>
          </p:nvPr>
        </p:nvSpPr>
        <p:spPr>
          <a:xfrm>
            <a:off x="838200" y="365125"/>
            <a:ext cx="10515600" cy="938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GB" sz="3100"/>
              <a:t>Prayer</a:t>
            </a:r>
            <a:endParaRPr b="1" sz="3100"/>
          </a:p>
        </p:txBody>
      </p:sp>
      <p:sp>
        <p:nvSpPr>
          <p:cNvPr id="250" name="Google Shape;250;g2930238c714_0_31"/>
          <p:cNvSpPr txBox="1"/>
          <p:nvPr>
            <p:ph idx="1" type="body"/>
          </p:nvPr>
        </p:nvSpPr>
        <p:spPr>
          <a:xfrm>
            <a:off x="838200" y="914400"/>
            <a:ext cx="10515600" cy="5578475"/>
          </a:xfrm>
          <a:prstGeom prst="rect">
            <a:avLst/>
          </a:prstGeom>
          <a:noFill/>
          <a:ln>
            <a:noFill/>
          </a:ln>
        </p:spPr>
        <p:txBody>
          <a:bodyPr anchorCtr="0" anchor="t" bIns="45700" lIns="91425" spcFirstLastPara="1" rIns="91425" wrap="square" tIns="45700">
            <a:noAutofit/>
          </a:bodyPr>
          <a:lstStyle/>
          <a:p>
            <a:pPr indent="0" lvl="0" marL="114300" rtl="0" algn="l">
              <a:lnSpc>
                <a:spcPct val="107000"/>
              </a:lnSpc>
              <a:spcBef>
                <a:spcPts val="1800"/>
              </a:spcBef>
              <a:spcAft>
                <a:spcPts val="0"/>
              </a:spcAft>
              <a:buSzPts val="1800"/>
              <a:buNone/>
            </a:pPr>
            <a:r>
              <a:rPr b="1" lang="en-GB" sz="1800">
                <a:latin typeface="Arial"/>
                <a:ea typeface="Arial"/>
                <a:cs typeface="Arial"/>
                <a:sym typeface="Arial"/>
              </a:rPr>
              <a:t>Thursdays 7:30am</a:t>
            </a:r>
            <a:endParaRPr/>
          </a:p>
          <a:p>
            <a:pPr indent="0" lvl="0" marL="114300" rtl="0" algn="l">
              <a:lnSpc>
                <a:spcPct val="107000"/>
              </a:lnSpc>
              <a:spcBef>
                <a:spcPts val="2200"/>
              </a:spcBef>
              <a:spcAft>
                <a:spcPts val="0"/>
              </a:spcAft>
              <a:buSzPts val="1800"/>
              <a:buNone/>
            </a:pPr>
            <a:r>
              <a:rPr b="1" lang="en-GB" sz="1800">
                <a:latin typeface="Arial"/>
                <a:ea typeface="Arial"/>
                <a:cs typeface="Arial"/>
                <a:sym typeface="Arial"/>
              </a:rPr>
              <a:t>Jesus to be Revealed </a:t>
            </a:r>
            <a:r>
              <a:rPr lang="en-GB" sz="1800">
                <a:latin typeface="Arial"/>
                <a:ea typeface="Arial"/>
                <a:cs typeface="Arial"/>
                <a:sym typeface="Arial"/>
              </a:rPr>
              <a:t>2 corporate days of prayer and fasting – Lent and Advent</a:t>
            </a:r>
            <a:endParaRPr b="1" sz="1800">
              <a:latin typeface="Arial"/>
              <a:ea typeface="Arial"/>
              <a:cs typeface="Arial"/>
              <a:sym typeface="Arial"/>
            </a:endParaRPr>
          </a:p>
          <a:p>
            <a:pPr indent="0" lvl="0" marL="114300" rtl="0" algn="l">
              <a:lnSpc>
                <a:spcPct val="107000"/>
              </a:lnSpc>
              <a:spcBef>
                <a:spcPts val="1400"/>
              </a:spcBef>
              <a:spcAft>
                <a:spcPts val="0"/>
              </a:spcAft>
              <a:buSzPts val="1800"/>
              <a:buNone/>
            </a:pPr>
            <a:r>
              <a:rPr b="1" lang="en-GB" sz="1800">
                <a:latin typeface="Arial"/>
                <a:ea typeface="Arial"/>
                <a:cs typeface="Arial"/>
                <a:sym typeface="Arial"/>
              </a:rPr>
              <a:t>Eternal Wall of Answered Prayer</a:t>
            </a:r>
            <a:endParaRPr/>
          </a:p>
          <a:p>
            <a:pPr indent="0" lvl="0" marL="114300" rtl="0" algn="l">
              <a:lnSpc>
                <a:spcPct val="107000"/>
              </a:lnSpc>
              <a:spcBef>
                <a:spcPts val="2600"/>
              </a:spcBef>
              <a:spcAft>
                <a:spcPts val="0"/>
              </a:spcAft>
              <a:buSzPts val="1800"/>
              <a:buNone/>
            </a:pPr>
            <a:r>
              <a:rPr b="1" lang="en-GB" sz="1800">
                <a:latin typeface="Arial"/>
                <a:ea typeface="Arial"/>
                <a:cs typeface="Arial"/>
                <a:sym typeface="Arial"/>
              </a:rPr>
              <a:t>Thy Kingdom Come – </a:t>
            </a:r>
            <a:r>
              <a:rPr lang="en-GB" sz="1800">
                <a:latin typeface="Arial"/>
                <a:ea typeface="Arial"/>
                <a:cs typeface="Arial"/>
                <a:sym typeface="Arial"/>
              </a:rPr>
              <a:t>supporting this global prayer mission outreach during the period from Pentecost through to Ascension. </a:t>
            </a:r>
            <a:endParaRPr/>
          </a:p>
          <a:p>
            <a:pPr indent="0" lvl="0" marL="114300" rtl="0" algn="l">
              <a:lnSpc>
                <a:spcPct val="107000"/>
              </a:lnSpc>
              <a:spcBef>
                <a:spcPts val="2200"/>
              </a:spcBef>
              <a:spcAft>
                <a:spcPts val="0"/>
              </a:spcAft>
              <a:buSzPts val="1800"/>
              <a:buNone/>
            </a:pPr>
            <a:r>
              <a:rPr b="1" lang="en-GB" sz="1800">
                <a:latin typeface="Arial"/>
                <a:ea typeface="Arial"/>
                <a:cs typeface="Arial"/>
                <a:sym typeface="Arial"/>
              </a:rPr>
              <a:t>Strategic Prayer Leads </a:t>
            </a:r>
            <a:endParaRPr/>
          </a:p>
          <a:p>
            <a:pPr indent="-342900" lvl="0" marL="457200" rtl="0" algn="l">
              <a:lnSpc>
                <a:spcPct val="107000"/>
              </a:lnSpc>
              <a:spcBef>
                <a:spcPts val="1400"/>
              </a:spcBef>
              <a:spcAft>
                <a:spcPts val="0"/>
              </a:spcAft>
              <a:buSzPts val="1800"/>
              <a:buChar char="•"/>
            </a:pPr>
            <a:r>
              <a:rPr lang="en-GB" sz="1800">
                <a:latin typeface="Arial"/>
                <a:ea typeface="Arial"/>
                <a:cs typeface="Arial"/>
                <a:sym typeface="Arial"/>
              </a:rPr>
              <a:t>Dave MacFarlane - how Christians can more clearly hear from God about the opportunities in our workplaces. </a:t>
            </a:r>
            <a:endParaRPr/>
          </a:p>
          <a:p>
            <a:pPr indent="-342900" lvl="0" marL="457200" rtl="0" algn="l">
              <a:lnSpc>
                <a:spcPct val="107000"/>
              </a:lnSpc>
              <a:spcBef>
                <a:spcPts val="1800"/>
              </a:spcBef>
              <a:spcAft>
                <a:spcPts val="0"/>
              </a:spcAft>
              <a:buSzPts val="1800"/>
              <a:buChar char="•"/>
            </a:pPr>
            <a:r>
              <a:rPr lang="en-GB" sz="1800">
                <a:latin typeface="Arial"/>
                <a:ea typeface="Arial"/>
                <a:cs typeface="Arial"/>
                <a:sym typeface="Arial"/>
              </a:rPr>
              <a:t>Lloyd van Vuuren from Concert of Prayer - training workplace leaders in corporate prayer. With Lloyd’s help we trialled a “Corporate Prayer Academy to develop trained leaders to equip others </a:t>
            </a:r>
            <a:endParaRPr/>
          </a:p>
          <a:p>
            <a:pPr indent="-342900" lvl="0" marL="457200" rtl="0" algn="l">
              <a:lnSpc>
                <a:spcPct val="107000"/>
              </a:lnSpc>
              <a:spcBef>
                <a:spcPts val="1800"/>
              </a:spcBef>
              <a:spcAft>
                <a:spcPts val="0"/>
              </a:spcAft>
              <a:buSzPts val="1800"/>
              <a:buChar char="•"/>
            </a:pPr>
            <a:r>
              <a:rPr lang="en-GB" sz="1800">
                <a:latin typeface="Arial"/>
                <a:ea typeface="Arial"/>
                <a:cs typeface="Arial"/>
                <a:sym typeface="Arial"/>
              </a:rPr>
              <a:t>Anne De Leyser from Local House of Prayer - training in how to use ‘blessing prayers’ for our workplaces and organisations. </a:t>
            </a:r>
            <a:endParaRPr/>
          </a:p>
          <a:p>
            <a:pPr indent="0" lvl="0" marL="0" rtl="0" algn="l">
              <a:lnSpc>
                <a:spcPct val="70000"/>
              </a:lnSpc>
              <a:spcBef>
                <a:spcPts val="2000"/>
              </a:spcBef>
              <a:spcAft>
                <a:spcPts val="0"/>
              </a:spcAft>
              <a:buSzPts val="770"/>
              <a:buNone/>
            </a:pPr>
            <a:r>
              <a:t/>
            </a:r>
            <a:endParaRPr sz="196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g2930238c714_0_3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rPr b="1" lang="en-GB" sz="3100"/>
              <a:t>Faith friendly workplaces</a:t>
            </a:r>
            <a:endParaRPr b="1" sz="4700"/>
          </a:p>
        </p:txBody>
      </p:sp>
      <p:sp>
        <p:nvSpPr>
          <p:cNvPr id="256" name="Google Shape;256;g2930238c714_0_37"/>
          <p:cNvSpPr txBox="1"/>
          <p:nvPr>
            <p:ph idx="1" type="body"/>
          </p:nvPr>
        </p:nvSpPr>
        <p:spPr>
          <a:xfrm>
            <a:off x="838200" y="1792968"/>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1200"/>
              </a:spcBef>
              <a:spcAft>
                <a:spcPts val="0"/>
              </a:spcAft>
              <a:buClr>
                <a:schemeClr val="dk1"/>
              </a:buClr>
              <a:buSzPts val="1100"/>
              <a:buFont typeface="Arial"/>
              <a:buNone/>
            </a:pPr>
            <a:r>
              <a:t/>
            </a:r>
            <a:endParaRPr/>
          </a:p>
          <a:p>
            <a:pPr indent="0" lvl="0" marL="0" rtl="0" algn="l">
              <a:lnSpc>
                <a:spcPct val="90000"/>
              </a:lnSpc>
              <a:spcBef>
                <a:spcPts val="1200"/>
              </a:spcBef>
              <a:spcAft>
                <a:spcPts val="0"/>
              </a:spcAft>
              <a:buSzPts val="1800"/>
              <a:buNone/>
            </a:pPr>
            <a:r>
              <a:t/>
            </a:r>
            <a:endParaRPr/>
          </a:p>
        </p:txBody>
      </p:sp>
      <p:sp>
        <p:nvSpPr>
          <p:cNvPr id="257" name="Google Shape;257;g2930238c714_0_37"/>
          <p:cNvSpPr txBox="1"/>
          <p:nvPr/>
        </p:nvSpPr>
        <p:spPr>
          <a:xfrm>
            <a:off x="522514" y="1328058"/>
            <a:ext cx="10374085" cy="404899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7000"/>
              </a:lnSpc>
              <a:spcBef>
                <a:spcPts val="0"/>
              </a:spcBef>
              <a:spcAft>
                <a:spcPts val="0"/>
              </a:spcAft>
              <a:buClr>
                <a:srgbClr val="000000"/>
              </a:buClr>
              <a:buSzPts val="1800"/>
              <a:buFont typeface="Arial"/>
              <a:buChar char="•"/>
            </a:pPr>
            <a:r>
              <a:rPr b="0" i="0" lang="en-GB" sz="1800" u="none" cap="none" strike="noStrike">
                <a:solidFill>
                  <a:schemeClr val="dk1"/>
                </a:solidFill>
                <a:latin typeface="Arial"/>
                <a:ea typeface="Arial"/>
                <a:cs typeface="Arial"/>
                <a:sym typeface="Arial"/>
              </a:rPr>
              <a:t>Dave Law continues to pioneered this vision supported by Transform Work. </a:t>
            </a:r>
            <a:endParaRPr/>
          </a:p>
          <a:p>
            <a:pPr indent="-285750" lvl="0" marL="285750" marR="0" rtl="0" algn="l">
              <a:lnSpc>
                <a:spcPct val="107000"/>
              </a:lnSpc>
              <a:spcBef>
                <a:spcPts val="800"/>
              </a:spcBef>
              <a:spcAft>
                <a:spcPts val="0"/>
              </a:spcAft>
              <a:buClr>
                <a:srgbClr val="000000"/>
              </a:buClr>
              <a:buSzPts val="1800"/>
              <a:buFont typeface="Arial"/>
              <a:buChar char="•"/>
            </a:pPr>
            <a:r>
              <a:rPr b="0" i="0" lang="en-GB" sz="1800" u="none" cap="none" strike="noStrike">
                <a:solidFill>
                  <a:schemeClr val="dk1"/>
                </a:solidFill>
                <a:latin typeface="Arial"/>
                <a:ea typeface="Arial"/>
                <a:cs typeface="Arial"/>
                <a:sym typeface="Arial"/>
              </a:rPr>
              <a:t>3 of the top 5 faith friendly workplaces in the UK are led by Transform Work Ambassadors.</a:t>
            </a:r>
            <a:r>
              <a:rPr b="0" i="0" lang="en-GB" sz="1800" u="sng" cap="none" strike="noStrike">
                <a:solidFill>
                  <a:schemeClr val="dk1"/>
                </a:solidFill>
                <a:latin typeface="Arial"/>
                <a:ea typeface="Arial"/>
                <a:cs typeface="Arial"/>
                <a:sym typeface="Arial"/>
                <a:hlinkClick r:id="rId3">
                  <a:extLst>
                    <a:ext uri="{A12FA001-AC4F-418D-AE19-62706E023703}">
                      <ahyp:hlinkClr val="tx"/>
                    </a:ext>
                  </a:extLst>
                </a:hlinkClick>
              </a:rPr>
              <a:t> </a:t>
            </a:r>
            <a:endParaRPr b="0" i="0" sz="1800" u="none" cap="none" strike="noStrike">
              <a:solidFill>
                <a:schemeClr val="dk1"/>
              </a:solidFill>
              <a:latin typeface="Arial"/>
              <a:ea typeface="Arial"/>
              <a:cs typeface="Arial"/>
              <a:sym typeface="Arial"/>
            </a:endParaRPr>
          </a:p>
          <a:p>
            <a:pPr indent="-285750" lvl="0" marL="285750" marR="0" rtl="0" algn="l">
              <a:lnSpc>
                <a:spcPct val="107000"/>
              </a:lnSpc>
              <a:spcBef>
                <a:spcPts val="800"/>
              </a:spcBef>
              <a:spcAft>
                <a:spcPts val="0"/>
              </a:spcAft>
              <a:buClr>
                <a:srgbClr val="000000"/>
              </a:buClr>
              <a:buSzPts val="1800"/>
              <a:buFont typeface="Arial"/>
              <a:buChar char="•"/>
            </a:pPr>
            <a:r>
              <a:rPr b="0" i="0" lang="en-GB" sz="1800" u="none" cap="none" strike="noStrike">
                <a:solidFill>
                  <a:schemeClr val="dk1"/>
                </a:solidFill>
                <a:latin typeface="Arial"/>
                <a:ea typeface="Arial"/>
                <a:cs typeface="Arial"/>
                <a:sym typeface="Arial"/>
              </a:rPr>
              <a:t>The Faith Friendly Workplaces initiative led by Dave now covers 35 organisations </a:t>
            </a:r>
            <a:endParaRPr/>
          </a:p>
          <a:p>
            <a:pPr indent="-285750" lvl="0" marL="285750" marR="0" rtl="0" algn="l">
              <a:lnSpc>
                <a:spcPct val="107000"/>
              </a:lnSpc>
              <a:spcBef>
                <a:spcPts val="800"/>
              </a:spcBef>
              <a:spcAft>
                <a:spcPts val="0"/>
              </a:spcAft>
              <a:buClr>
                <a:srgbClr val="000000"/>
              </a:buClr>
              <a:buSzPts val="1800"/>
              <a:buFont typeface="Arial"/>
              <a:buChar char="•"/>
            </a:pPr>
            <a:r>
              <a:rPr b="0" i="0" lang="en-GB" sz="1800" u="none" cap="none" strike="noStrike">
                <a:solidFill>
                  <a:schemeClr val="dk1"/>
                </a:solidFill>
                <a:latin typeface="Arial"/>
                <a:ea typeface="Arial"/>
                <a:cs typeface="Arial"/>
                <a:sym typeface="Arial"/>
              </a:rPr>
              <a:t>Engagement with the</a:t>
            </a:r>
            <a:r>
              <a:rPr b="0" i="0" lang="en-GB" sz="1800" u="sng" cap="none" strike="noStrike">
                <a:solidFill>
                  <a:schemeClr val="dk1"/>
                </a:solidFill>
                <a:latin typeface="Arial"/>
                <a:ea typeface="Arial"/>
                <a:cs typeface="Arial"/>
                <a:sym typeface="Arial"/>
                <a:hlinkClick r:id="rId4">
                  <a:extLst>
                    <a:ext uri="{A12FA001-AC4F-418D-AE19-62706E023703}">
                      <ahyp:hlinkClr val="tx"/>
                    </a:ext>
                  </a:extLst>
                </a:hlinkClick>
              </a:rPr>
              <a:t> </a:t>
            </a:r>
            <a:r>
              <a:rPr b="0" i="0" lang="en-GB" sz="1800" u="sng" cap="none" strike="noStrike">
                <a:solidFill>
                  <a:schemeClr val="dk1"/>
                </a:solidFill>
                <a:latin typeface="Arial"/>
                <a:ea typeface="Arial"/>
                <a:cs typeface="Arial"/>
                <a:sym typeface="Arial"/>
              </a:rPr>
              <a:t>All Party Parliament Group (APPG) on International Freedom of Religion or Belief.</a:t>
            </a:r>
            <a:r>
              <a:rPr b="0" i="0" lang="en-GB" sz="1800" u="none" cap="none" strike="noStrike">
                <a:solidFill>
                  <a:schemeClr val="dk1"/>
                </a:solidFill>
                <a:latin typeface="Arial"/>
                <a:ea typeface="Arial"/>
                <a:cs typeface="Arial"/>
                <a:sym typeface="Arial"/>
              </a:rPr>
              <a:t> This included a</a:t>
            </a:r>
            <a:r>
              <a:rPr b="0" i="0" lang="en-GB" sz="1800" u="sng" cap="none" strike="noStrike">
                <a:solidFill>
                  <a:schemeClr val="dk1"/>
                </a:solidFill>
                <a:latin typeface="Arial"/>
                <a:ea typeface="Arial"/>
                <a:cs typeface="Arial"/>
                <a:sym typeface="Arial"/>
                <a:hlinkClick r:id="rId5">
                  <a:extLst>
                    <a:ext uri="{A12FA001-AC4F-418D-AE19-62706E023703}">
                      <ahyp:hlinkClr val="tx"/>
                    </a:ext>
                  </a:extLst>
                </a:hlinkClick>
              </a:rPr>
              <a:t> </a:t>
            </a:r>
            <a:r>
              <a:rPr b="0" i="0" lang="en-GB" sz="1800" u="none" cap="none" strike="noStrike">
                <a:solidFill>
                  <a:schemeClr val="dk1"/>
                </a:solidFill>
                <a:latin typeface="Arial"/>
                <a:ea typeface="Arial"/>
                <a:cs typeface="Arial"/>
                <a:sym typeface="Arial"/>
              </a:rPr>
              <a:t>Call for Action Report published in November.</a:t>
            </a:r>
            <a:endParaRPr/>
          </a:p>
          <a:p>
            <a:pPr indent="-285750" lvl="0" marL="285750" marR="0" rtl="0" algn="l">
              <a:lnSpc>
                <a:spcPct val="107000"/>
              </a:lnSpc>
              <a:spcBef>
                <a:spcPts val="800"/>
              </a:spcBef>
              <a:spcAft>
                <a:spcPts val="0"/>
              </a:spcAft>
              <a:buClr>
                <a:srgbClr val="000000"/>
              </a:buClr>
              <a:buSzPts val="1800"/>
              <a:buFont typeface="Arial"/>
              <a:buChar char="•"/>
            </a:pPr>
            <a:r>
              <a:rPr b="0" i="0" lang="en-GB" sz="1800" u="none" cap="none" strike="noStrike">
                <a:solidFill>
                  <a:schemeClr val="dk1"/>
                </a:solidFill>
                <a:latin typeface="Arial"/>
                <a:ea typeface="Arial"/>
                <a:cs typeface="Arial"/>
                <a:sym typeface="Arial"/>
              </a:rPr>
              <a:t>No.10 Downing Street - workplace faith summit was held in July chaired by John Glen, Chief Secretary to the Treasury. </a:t>
            </a:r>
            <a:endParaRPr/>
          </a:p>
          <a:p>
            <a:pPr indent="-285750" lvl="0" marL="285750" marR="0" rtl="0" algn="l">
              <a:lnSpc>
                <a:spcPct val="107000"/>
              </a:lnSpc>
              <a:spcBef>
                <a:spcPts val="800"/>
              </a:spcBef>
              <a:spcAft>
                <a:spcPts val="0"/>
              </a:spcAft>
              <a:buClr>
                <a:srgbClr val="000000"/>
              </a:buClr>
              <a:buSzPts val="1800"/>
              <a:buFont typeface="Arial"/>
              <a:buChar char="•"/>
            </a:pPr>
            <a:r>
              <a:rPr b="0" i="0" lang="en-GB" sz="1800" u="none" cap="none" strike="noStrike">
                <a:solidFill>
                  <a:schemeClr val="dk1"/>
                </a:solidFill>
                <a:latin typeface="Arial"/>
                <a:ea typeface="Arial"/>
                <a:cs typeface="Arial"/>
                <a:sym typeface="Arial"/>
              </a:rPr>
              <a:t>The first UK national conference on faith and belief at work - London in March 2024.  Partnering with the</a:t>
            </a:r>
            <a:r>
              <a:rPr b="0" i="0" lang="en-GB" sz="1800" u="sng" cap="none" strike="noStrike">
                <a:solidFill>
                  <a:schemeClr val="dk1"/>
                </a:solidFill>
                <a:latin typeface="Arial"/>
                <a:ea typeface="Arial"/>
                <a:cs typeface="Arial"/>
                <a:sym typeface="Arial"/>
                <a:hlinkClick r:id="rId6">
                  <a:extLst>
                    <a:ext uri="{A12FA001-AC4F-418D-AE19-62706E023703}">
                      <ahyp:hlinkClr val="tx"/>
                    </a:ext>
                  </a:extLst>
                </a:hlinkClick>
              </a:rPr>
              <a:t> </a:t>
            </a:r>
            <a:r>
              <a:rPr b="0" i="0" lang="en-GB" sz="1800" u="sng" cap="none" strike="noStrike">
                <a:solidFill>
                  <a:schemeClr val="dk1"/>
                </a:solidFill>
                <a:latin typeface="Arial"/>
                <a:ea typeface="Arial"/>
                <a:cs typeface="Arial"/>
                <a:sym typeface="Arial"/>
              </a:rPr>
              <a:t>Religious Freedom &amp; Business Foundation</a:t>
            </a:r>
            <a:r>
              <a:rPr b="0" i="0" lang="en-GB" sz="1800" u="none" cap="none" strike="noStrike">
                <a:solidFill>
                  <a:schemeClr val="dk1"/>
                </a:solidFill>
                <a:latin typeface="Arial"/>
                <a:ea typeface="Arial"/>
                <a:cs typeface="Arial"/>
                <a:sym typeface="Arial"/>
              </a:rPr>
              <a:t>, </a:t>
            </a:r>
            <a:r>
              <a:rPr b="0" i="0" lang="en-GB" sz="1800" u="sng" cap="none" strike="noStrike">
                <a:solidFill>
                  <a:schemeClr val="dk1"/>
                </a:solidFill>
                <a:latin typeface="Arial"/>
                <a:ea typeface="Arial"/>
                <a:cs typeface="Arial"/>
                <a:sym typeface="Arial"/>
              </a:rPr>
              <a:t>Multifaith Centre, University of Derby</a:t>
            </a:r>
            <a:r>
              <a:rPr b="0" i="0" lang="en-GB" sz="1800" u="none" cap="none" strike="noStrike">
                <a:solidFill>
                  <a:schemeClr val="dk1"/>
                </a:solidFill>
                <a:latin typeface="Arial"/>
                <a:ea typeface="Arial"/>
                <a:cs typeface="Arial"/>
                <a:sym typeface="Arial"/>
              </a:rPr>
              <a:t>, </a:t>
            </a:r>
            <a:r>
              <a:rPr b="0" i="0" lang="en-GB" sz="1800" u="sng" cap="none" strike="noStrike">
                <a:solidFill>
                  <a:schemeClr val="dk1"/>
                </a:solidFill>
                <a:latin typeface="Arial"/>
                <a:ea typeface="Arial"/>
                <a:cs typeface="Arial"/>
                <a:sym typeface="Arial"/>
              </a:rPr>
              <a:t>Baringa</a:t>
            </a:r>
            <a:r>
              <a:rPr b="0" i="0" lang="en-GB" sz="1800" u="none" cap="none" strike="noStrike">
                <a:solidFill>
                  <a:schemeClr val="dk1"/>
                </a:solidFill>
                <a:latin typeface="Arial"/>
                <a:ea typeface="Arial"/>
                <a:cs typeface="Arial"/>
                <a:sym typeface="Arial"/>
              </a:rPr>
              <a:t> and </a:t>
            </a:r>
            <a:r>
              <a:rPr b="0" i="0" lang="en-GB" sz="1800" u="sng" cap="none" strike="noStrike">
                <a:solidFill>
                  <a:schemeClr val="dk1"/>
                </a:solidFill>
                <a:latin typeface="Arial"/>
                <a:ea typeface="Arial"/>
                <a:cs typeface="Arial"/>
                <a:sym typeface="Arial"/>
              </a:rPr>
              <a:t>Good Faith Partnership</a:t>
            </a:r>
            <a:endParaRPr/>
          </a:p>
          <a:p>
            <a:pPr indent="-285750" lvl="0" marL="285750" marR="0" rtl="0" algn="l">
              <a:lnSpc>
                <a:spcPct val="107000"/>
              </a:lnSpc>
              <a:spcBef>
                <a:spcPts val="800"/>
              </a:spcBef>
              <a:spcAft>
                <a:spcPts val="0"/>
              </a:spcAft>
              <a:buClr>
                <a:srgbClr val="000000"/>
              </a:buClr>
              <a:buSzPts val="1800"/>
              <a:buFont typeface="Arial"/>
              <a:buChar char="•"/>
            </a:pPr>
            <a:r>
              <a:rPr b="0" i="0" lang="en-GB" sz="1800" u="none" cap="none" strike="noStrike">
                <a:solidFill>
                  <a:schemeClr val="dk1"/>
                </a:solidFill>
                <a:latin typeface="Arial"/>
                <a:ea typeface="Arial"/>
                <a:cs typeface="Arial"/>
                <a:sym typeface="Arial"/>
              </a:rPr>
              <a:t>Launch of</a:t>
            </a:r>
            <a:r>
              <a:rPr b="0" i="0" lang="en-GB" sz="1800" u="sng" cap="none" strike="noStrike">
                <a:solidFill>
                  <a:schemeClr val="dk1"/>
                </a:solidFill>
                <a:latin typeface="Arial"/>
                <a:ea typeface="Arial"/>
                <a:cs typeface="Arial"/>
                <a:sym typeface="Arial"/>
                <a:hlinkClick r:id="rId7">
                  <a:extLst>
                    <a:ext uri="{A12FA001-AC4F-418D-AE19-62706E023703}">
                      <ahyp:hlinkClr val="tx"/>
                    </a:ext>
                  </a:extLst>
                </a:hlinkClick>
              </a:rPr>
              <a:t> </a:t>
            </a:r>
            <a:r>
              <a:rPr b="0" i="0" lang="en-GB" sz="1800" u="sng" cap="none" strike="noStrike">
                <a:solidFill>
                  <a:schemeClr val="dk1"/>
                </a:solidFill>
                <a:latin typeface="Arial"/>
                <a:ea typeface="Arial"/>
                <a:cs typeface="Arial"/>
                <a:sym typeface="Arial"/>
              </a:rPr>
              <a:t>Faith at Work UK</a:t>
            </a:r>
            <a:r>
              <a:rPr b="0" i="0" lang="en-GB" sz="1800" u="none" cap="none" strike="noStrike">
                <a:solidFill>
                  <a:schemeClr val="dk1"/>
                </a:solidFill>
                <a:latin typeface="Arial"/>
                <a:ea typeface="Arial"/>
                <a:cs typeface="Arial"/>
                <a:sym typeface="Arial"/>
              </a:rPr>
              <a:t>. </a:t>
            </a:r>
            <a:endParaRPr/>
          </a:p>
        </p:txBody>
      </p:sp>
      <p:pic>
        <p:nvPicPr>
          <p:cNvPr id="258" name="Google Shape;258;g2930238c714_0_37"/>
          <p:cNvPicPr preferRelativeResize="0"/>
          <p:nvPr/>
        </p:nvPicPr>
        <p:blipFill rotWithShape="1">
          <a:blip r:embed="rId8">
            <a:alphaModFix/>
          </a:blip>
          <a:srcRect b="0" l="0" r="0" t="0"/>
          <a:stretch/>
        </p:blipFill>
        <p:spPr>
          <a:xfrm>
            <a:off x="7206343" y="4622155"/>
            <a:ext cx="3516086" cy="17224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930238c714_0_4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15000"/>
              </a:lnSpc>
              <a:spcBef>
                <a:spcPts val="1800"/>
              </a:spcBef>
              <a:spcAft>
                <a:spcPts val="400"/>
              </a:spcAft>
              <a:buClr>
                <a:schemeClr val="dk1"/>
              </a:buClr>
              <a:buSzPts val="1100"/>
              <a:buFont typeface="Arial"/>
              <a:buNone/>
            </a:pPr>
            <a:r>
              <a:rPr lang="en-GB" sz="5800"/>
              <a:t>Other highlights</a:t>
            </a:r>
            <a:endParaRPr sz="5800"/>
          </a:p>
        </p:txBody>
      </p:sp>
      <p:sp>
        <p:nvSpPr>
          <p:cNvPr id="264" name="Google Shape;264;g2930238c714_0_4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fontScale="92500" lnSpcReduction="20000"/>
          </a:bodyPr>
          <a:lstStyle/>
          <a:p>
            <a:pPr indent="-285750" lvl="0" marL="285750" rtl="0" algn="l">
              <a:lnSpc>
                <a:spcPct val="107000"/>
              </a:lnSpc>
              <a:spcBef>
                <a:spcPts val="1000"/>
              </a:spcBef>
              <a:spcAft>
                <a:spcPts val="0"/>
              </a:spcAft>
              <a:buSzPct val="108108"/>
              <a:buChar char="•"/>
            </a:pPr>
            <a:r>
              <a:rPr lang="en-GB" sz="1800" u="none" strike="noStrike">
                <a:latin typeface="Arial"/>
                <a:ea typeface="Arial"/>
                <a:cs typeface="Arial"/>
                <a:sym typeface="Arial"/>
              </a:rPr>
              <a:t>Transform Work – our new name - registered – February</a:t>
            </a:r>
            <a:endParaRPr/>
          </a:p>
          <a:p>
            <a:pPr indent="-285750" lvl="0" marL="285750" rtl="0" algn="l">
              <a:lnSpc>
                <a:spcPct val="107000"/>
              </a:lnSpc>
              <a:spcBef>
                <a:spcPts val="1800"/>
              </a:spcBef>
              <a:spcAft>
                <a:spcPts val="0"/>
              </a:spcAft>
              <a:buSzPct val="108108"/>
              <a:buChar char="•"/>
            </a:pPr>
            <a:r>
              <a:rPr lang="en-GB" sz="1800" u="none" strike="noStrike">
                <a:latin typeface="Arial"/>
                <a:ea typeface="Arial"/>
                <a:cs typeface="Arial"/>
                <a:sym typeface="Arial"/>
              </a:rPr>
              <a:t>Retreat for CPSG leaders at Ffald-y-Brenin. 16 people attended from 9 sectors - February </a:t>
            </a:r>
            <a:endParaRPr/>
          </a:p>
          <a:p>
            <a:pPr indent="-285750" lvl="0" marL="285750" rtl="0" algn="l">
              <a:lnSpc>
                <a:spcPct val="107000"/>
              </a:lnSpc>
              <a:spcBef>
                <a:spcPts val="1800"/>
              </a:spcBef>
              <a:spcAft>
                <a:spcPts val="0"/>
              </a:spcAft>
              <a:buSzPct val="108108"/>
              <a:buChar char="•"/>
            </a:pPr>
            <a:r>
              <a:rPr lang="en-GB" sz="1800" u="none" strike="noStrike">
                <a:latin typeface="Arial"/>
                <a:ea typeface="Arial"/>
                <a:cs typeface="Arial"/>
                <a:sym typeface="Arial"/>
              </a:rPr>
              <a:t>First annual CPSG leaders’ meeting in London – March </a:t>
            </a:r>
            <a:endParaRPr/>
          </a:p>
          <a:p>
            <a:pPr indent="-285750" lvl="0" marL="285750" rtl="0" algn="l">
              <a:lnSpc>
                <a:spcPct val="115000"/>
              </a:lnSpc>
              <a:spcBef>
                <a:spcPts val="2600"/>
              </a:spcBef>
              <a:spcAft>
                <a:spcPts val="0"/>
              </a:spcAft>
              <a:buSzPct val="66066"/>
              <a:buChar char="•"/>
            </a:pPr>
            <a:r>
              <a:rPr lang="en-GB" sz="1800">
                <a:latin typeface="Arial"/>
                <a:ea typeface="Arial"/>
                <a:cs typeface="Arial"/>
                <a:sym typeface="Arial"/>
              </a:rPr>
              <a:t>Marketing &amp; Branding – launch of new website and logo - May</a:t>
            </a:r>
            <a:endParaRPr/>
          </a:p>
          <a:p>
            <a:pPr indent="-285750" lvl="0" marL="285750" rtl="0" algn="l">
              <a:lnSpc>
                <a:spcPct val="115000"/>
              </a:lnSpc>
              <a:spcBef>
                <a:spcPts val="1800"/>
              </a:spcBef>
              <a:spcAft>
                <a:spcPts val="0"/>
              </a:spcAft>
              <a:buSzPct val="66066"/>
              <a:buChar char="•"/>
            </a:pPr>
            <a:r>
              <a:rPr lang="en-GB" sz="1800">
                <a:latin typeface="Arial"/>
                <a:ea typeface="Arial"/>
                <a:cs typeface="Arial"/>
                <a:sym typeface="Arial"/>
              </a:rPr>
              <a:t>Vision For Work Europe Retreat with </a:t>
            </a:r>
            <a:r>
              <a:rPr lang="en-GB" sz="1800" u="sng">
                <a:latin typeface="Arial"/>
                <a:ea typeface="Arial"/>
                <a:cs typeface="Arial"/>
                <a:sym typeface="Arial"/>
              </a:rPr>
              <a:t>Faith At Work Movement </a:t>
            </a:r>
            <a:r>
              <a:rPr lang="en-GB" sz="1800">
                <a:latin typeface="Arial"/>
                <a:ea typeface="Arial"/>
                <a:cs typeface="Arial"/>
                <a:sym typeface="Arial"/>
              </a:rPr>
              <a:t>- July</a:t>
            </a:r>
            <a:endParaRPr sz="1800">
              <a:latin typeface="Arial"/>
              <a:ea typeface="Arial"/>
              <a:cs typeface="Arial"/>
              <a:sym typeface="Arial"/>
            </a:endParaRPr>
          </a:p>
          <a:p>
            <a:pPr indent="-285750" lvl="0" marL="285750" rtl="0" algn="l">
              <a:lnSpc>
                <a:spcPct val="115000"/>
              </a:lnSpc>
              <a:spcBef>
                <a:spcPts val="1800"/>
              </a:spcBef>
              <a:spcAft>
                <a:spcPts val="0"/>
              </a:spcAft>
              <a:buSzPct val="66066"/>
              <a:buChar char="•"/>
            </a:pPr>
            <a:r>
              <a:rPr lang="en-GB" sz="1800">
                <a:latin typeface="Arial"/>
                <a:ea typeface="Arial"/>
                <a:cs typeface="Arial"/>
                <a:sym typeface="Arial"/>
              </a:rPr>
              <a:t>20 Year Celebration event –September</a:t>
            </a:r>
            <a:endParaRPr/>
          </a:p>
          <a:p>
            <a:pPr indent="-285750" lvl="0" marL="285750" rtl="0" algn="l">
              <a:lnSpc>
                <a:spcPct val="115000"/>
              </a:lnSpc>
              <a:spcBef>
                <a:spcPts val="1800"/>
              </a:spcBef>
              <a:spcAft>
                <a:spcPts val="0"/>
              </a:spcAft>
              <a:buSzPct val="66066"/>
              <a:buChar char="•"/>
            </a:pPr>
            <a:r>
              <a:rPr lang="en-GB" sz="1800">
                <a:latin typeface="Arial"/>
                <a:ea typeface="Arial"/>
                <a:cs typeface="Arial"/>
                <a:sym typeface="Arial"/>
              </a:rPr>
              <a:t>Stephen Doel joins Board – November</a:t>
            </a:r>
            <a:endParaRPr/>
          </a:p>
          <a:p>
            <a:pPr indent="-285750" lvl="0" marL="285750" rtl="0" algn="l">
              <a:lnSpc>
                <a:spcPct val="115000"/>
              </a:lnSpc>
              <a:spcBef>
                <a:spcPts val="1800"/>
              </a:spcBef>
              <a:spcAft>
                <a:spcPts val="0"/>
              </a:spcAft>
              <a:buSzPct val="66066"/>
              <a:buChar char="•"/>
            </a:pPr>
            <a:r>
              <a:rPr lang="en-GB" sz="1800">
                <a:latin typeface="Arial"/>
                <a:ea typeface="Arial"/>
                <a:cs typeface="Arial"/>
                <a:sym typeface="Arial"/>
              </a:rPr>
              <a:t>Team Day – November </a:t>
            </a:r>
            <a:endParaRPr/>
          </a:p>
          <a:p>
            <a:pPr indent="-285750" lvl="0" marL="285750" rtl="0" algn="l">
              <a:lnSpc>
                <a:spcPct val="115000"/>
              </a:lnSpc>
              <a:spcBef>
                <a:spcPts val="1800"/>
              </a:spcBef>
              <a:spcAft>
                <a:spcPts val="0"/>
              </a:spcAft>
              <a:buSzPct val="66066"/>
              <a:buChar char="•"/>
            </a:pPr>
            <a:r>
              <a:rPr lang="en-GB" sz="1800">
                <a:latin typeface="Arial"/>
                <a:ea typeface="Arial"/>
                <a:cs typeface="Arial"/>
                <a:sym typeface="Arial"/>
              </a:rPr>
              <a:t>Haldane Trust Grant – awarded in December</a:t>
            </a:r>
            <a:endParaRPr/>
          </a:p>
          <a:p>
            <a:pPr indent="0" lvl="0" marL="0" rtl="0" algn="l">
              <a:lnSpc>
                <a:spcPct val="115000"/>
              </a:lnSpc>
              <a:spcBef>
                <a:spcPts val="1800"/>
              </a:spcBef>
              <a:spcAft>
                <a:spcPts val="0"/>
              </a:spcAft>
              <a:buClr>
                <a:schemeClr val="dk1"/>
              </a:buClr>
              <a:buSzPct val="47567"/>
              <a:buFont typeface="Arial"/>
              <a:buNone/>
            </a:pPr>
            <a:r>
              <a:t/>
            </a:r>
            <a:endParaRPr b="1" sz="2500">
              <a:latin typeface="Arial"/>
              <a:ea typeface="Arial"/>
              <a:cs typeface="Arial"/>
              <a:sym typeface="Arial"/>
            </a:endParaRPr>
          </a:p>
        </p:txBody>
      </p:sp>
      <p:pic>
        <p:nvPicPr>
          <p:cNvPr descr="Logo&#10;&#10;Description automatically generated" id="265" name="Google Shape;265;g2930238c714_0_43"/>
          <p:cNvPicPr preferRelativeResize="0"/>
          <p:nvPr/>
        </p:nvPicPr>
        <p:blipFill rotWithShape="1">
          <a:blip r:embed="rId3">
            <a:alphaModFix/>
          </a:blip>
          <a:srcRect b="0" l="0" r="0" t="0"/>
          <a:stretch/>
        </p:blipFill>
        <p:spPr>
          <a:xfrm>
            <a:off x="7771322" y="681175"/>
            <a:ext cx="3582478" cy="1200083"/>
          </a:xfrm>
          <a:prstGeom prst="rect">
            <a:avLst/>
          </a:prstGeom>
          <a:noFill/>
          <a:ln>
            <a:noFill/>
          </a:ln>
        </p:spPr>
      </p:pic>
      <p:pic>
        <p:nvPicPr>
          <p:cNvPr id="266" name="Google Shape;266;g2930238c714_0_43"/>
          <p:cNvPicPr preferRelativeResize="0"/>
          <p:nvPr/>
        </p:nvPicPr>
        <p:blipFill rotWithShape="1">
          <a:blip r:embed="rId4">
            <a:alphaModFix/>
          </a:blip>
          <a:srcRect b="0" l="0" r="0" t="0"/>
          <a:stretch/>
        </p:blipFill>
        <p:spPr>
          <a:xfrm>
            <a:off x="7771322" y="3429000"/>
            <a:ext cx="3228975" cy="752475"/>
          </a:xfrm>
          <a:prstGeom prst="rect">
            <a:avLst/>
          </a:prstGeom>
          <a:noFill/>
          <a:ln>
            <a:noFill/>
          </a:ln>
        </p:spPr>
      </p:pic>
      <p:pic>
        <p:nvPicPr>
          <p:cNvPr id="267" name="Google Shape;267;g2930238c714_0_43"/>
          <p:cNvPicPr preferRelativeResize="0"/>
          <p:nvPr/>
        </p:nvPicPr>
        <p:blipFill rotWithShape="1">
          <a:blip r:embed="rId5">
            <a:alphaModFix/>
          </a:blip>
          <a:srcRect b="0" l="0" r="0" t="0"/>
          <a:stretch/>
        </p:blipFill>
        <p:spPr>
          <a:xfrm>
            <a:off x="7681368" y="4253170"/>
            <a:ext cx="4271145" cy="23185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2930238c714_0_5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GB"/>
              <a:t>OFFICERS</a:t>
            </a:r>
            <a:endParaRPr/>
          </a:p>
        </p:txBody>
      </p:sp>
      <p:sp>
        <p:nvSpPr>
          <p:cNvPr id="273" name="Google Shape;273;g2930238c714_0_5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GB" sz="2500">
                <a:latin typeface="Verdana"/>
                <a:ea typeface="Verdana"/>
                <a:cs typeface="Verdana"/>
                <a:sym typeface="Verdana"/>
              </a:rPr>
              <a:t>Directors during the period:	Mr Julian Shellard (Chair)</a:t>
            </a:r>
            <a:endParaRPr sz="2500">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GB" sz="2500">
                <a:latin typeface="Verdana"/>
                <a:ea typeface="Verdana"/>
                <a:cs typeface="Verdana"/>
                <a:sym typeface="Verdana"/>
              </a:rPr>
              <a:t>					Ms Ofonimeh Abudu </a:t>
            </a:r>
            <a:endParaRPr sz="2500">
              <a:latin typeface="Verdana"/>
              <a:ea typeface="Verdana"/>
              <a:cs typeface="Verdana"/>
              <a:sym typeface="Verdana"/>
            </a:endParaRPr>
          </a:p>
          <a:p>
            <a:pPr indent="0" lvl="0" marL="0" rtl="0" algn="l">
              <a:lnSpc>
                <a:spcPct val="100000"/>
              </a:lnSpc>
              <a:spcBef>
                <a:spcPts val="0"/>
              </a:spcBef>
              <a:spcAft>
                <a:spcPts val="0"/>
              </a:spcAft>
              <a:buClr>
                <a:schemeClr val="dk1"/>
              </a:buClr>
              <a:buSzPts val="1100"/>
              <a:buFont typeface="Arial"/>
              <a:buNone/>
            </a:pPr>
            <a:r>
              <a:rPr lang="en-GB" sz="2500">
                <a:latin typeface="Verdana"/>
                <a:ea typeface="Verdana"/>
                <a:cs typeface="Verdana"/>
                <a:sym typeface="Verdana"/>
              </a:rPr>
              <a:t>					Mr Stephen Matthews </a:t>
            </a:r>
            <a:endParaRPr sz="2500">
              <a:latin typeface="Verdana"/>
              <a:ea typeface="Verdana"/>
              <a:cs typeface="Verdana"/>
              <a:sym typeface="Verdana"/>
            </a:endParaRPr>
          </a:p>
          <a:p>
            <a:pPr indent="0" lvl="0" marL="0" rtl="0" algn="l">
              <a:lnSpc>
                <a:spcPct val="100000"/>
              </a:lnSpc>
              <a:spcBef>
                <a:spcPts val="0"/>
              </a:spcBef>
              <a:spcAft>
                <a:spcPts val="0"/>
              </a:spcAft>
              <a:buSzPts val="1800"/>
              <a:buNone/>
            </a:pPr>
            <a:r>
              <a:rPr lang="en-GB" sz="2500">
                <a:latin typeface="Verdana"/>
                <a:ea typeface="Verdana"/>
                <a:cs typeface="Verdana"/>
                <a:sym typeface="Verdana"/>
              </a:rPr>
              <a:t>					Mr Malcolm Shaw </a:t>
            </a:r>
            <a:endParaRPr/>
          </a:p>
          <a:p>
            <a:pPr indent="0" lvl="0" marL="0" rtl="0" algn="l">
              <a:lnSpc>
                <a:spcPct val="100000"/>
              </a:lnSpc>
              <a:spcBef>
                <a:spcPts val="0"/>
              </a:spcBef>
              <a:spcAft>
                <a:spcPts val="0"/>
              </a:spcAft>
              <a:buClr>
                <a:schemeClr val="dk1"/>
              </a:buClr>
              <a:buSzPts val="1100"/>
              <a:buFont typeface="Arial"/>
              <a:buNone/>
            </a:pPr>
            <a:r>
              <a:rPr lang="en-GB" sz="2500">
                <a:latin typeface="Verdana"/>
                <a:ea typeface="Verdana"/>
                <a:cs typeface="Verdana"/>
                <a:sym typeface="Verdana"/>
              </a:rPr>
              <a:t>					Mr Stephen Doel</a:t>
            </a:r>
            <a:endParaRPr sz="2500">
              <a:latin typeface="Verdana"/>
              <a:ea typeface="Verdana"/>
              <a:cs typeface="Verdana"/>
              <a:sym typeface="Verdana"/>
            </a:endParaRPr>
          </a:p>
          <a:p>
            <a:pPr indent="0" lvl="0" marL="0" rtl="0" algn="l">
              <a:lnSpc>
                <a:spcPct val="90000"/>
              </a:lnSpc>
              <a:spcBef>
                <a:spcPts val="1000"/>
              </a:spcBef>
              <a:spcAft>
                <a:spcPts val="0"/>
              </a:spcAft>
              <a:buSzPts val="18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5"/>
          <p:cNvSpPr/>
          <p:nvPr/>
        </p:nvSpPr>
        <p:spPr>
          <a:xfrm>
            <a:off x="7240826" y="-17312"/>
            <a:ext cx="4948323" cy="6871137"/>
          </a:xfrm>
          <a:prstGeom prst="rect">
            <a:avLst/>
          </a:prstGeom>
          <a:solidFill>
            <a:srgbClr val="1028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79" name="Google Shape;279;p5"/>
          <p:cNvPicPr preferRelativeResize="0"/>
          <p:nvPr/>
        </p:nvPicPr>
        <p:blipFill rotWithShape="1">
          <a:blip r:embed="rId3">
            <a:alphaModFix/>
          </a:blip>
          <a:srcRect b="-324" l="0" r="507" t="21317"/>
          <a:stretch/>
        </p:blipFill>
        <p:spPr>
          <a:xfrm>
            <a:off x="6412137" y="282135"/>
            <a:ext cx="5283205" cy="6294359"/>
          </a:xfrm>
          <a:prstGeom prst="rect">
            <a:avLst/>
          </a:prstGeom>
          <a:noFill/>
          <a:ln>
            <a:noFill/>
          </a:ln>
        </p:spPr>
      </p:pic>
      <p:sp>
        <p:nvSpPr>
          <p:cNvPr id="280" name="Google Shape;280;p5"/>
          <p:cNvSpPr txBox="1"/>
          <p:nvPr/>
        </p:nvSpPr>
        <p:spPr>
          <a:xfrm>
            <a:off x="440417" y="864871"/>
            <a:ext cx="5668976" cy="132556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Geo"/>
              <a:buNone/>
            </a:pPr>
            <a:r>
              <a:rPr b="1" i="1" lang="en-GB" sz="4400" u="none" cap="none" strike="noStrike">
                <a:solidFill>
                  <a:schemeClr val="dk1"/>
                </a:solidFill>
                <a:latin typeface="Geo"/>
                <a:ea typeface="Geo"/>
                <a:cs typeface="Geo"/>
                <a:sym typeface="Geo"/>
              </a:rPr>
              <a:t>Finance Report</a:t>
            </a:r>
            <a:endParaRPr b="1" i="1" sz="4400" u="none" cap="none" strike="noStrike">
              <a:solidFill>
                <a:schemeClr val="dk1"/>
              </a:solidFill>
              <a:latin typeface="Geo"/>
              <a:ea typeface="Geo"/>
              <a:cs typeface="Geo"/>
              <a:sym typeface="Geo"/>
            </a:endParaRPr>
          </a:p>
        </p:txBody>
      </p:sp>
      <p:sp>
        <p:nvSpPr>
          <p:cNvPr id="281" name="Google Shape;281;p5"/>
          <p:cNvSpPr txBox="1"/>
          <p:nvPr/>
        </p:nvSpPr>
        <p:spPr>
          <a:xfrm>
            <a:off x="440416" y="2325241"/>
            <a:ext cx="5541950" cy="309192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dk1"/>
              </a:buClr>
              <a:buSzPts val="1600"/>
              <a:buFont typeface="Arial"/>
              <a:buNone/>
            </a:pPr>
            <a:r>
              <a:rPr b="0" i="0" lang="en-GB" sz="1600" u="none" cap="none" strike="noStrike">
                <a:solidFill>
                  <a:schemeClr val="dk1"/>
                </a:solidFill>
                <a:latin typeface="Open Sans"/>
                <a:ea typeface="Open Sans"/>
                <a:cs typeface="Open Sans"/>
                <a:sym typeface="Open Sans"/>
              </a:rPr>
              <a:t>We are grateful to our financial supporters!</a:t>
            </a:r>
            <a:endParaRPr b="0" i="0" sz="1600" u="none" cap="none" strike="noStrike">
              <a:solidFill>
                <a:schemeClr val="dk1"/>
              </a:solidFill>
              <a:latin typeface="Open Sans"/>
              <a:ea typeface="Open Sans"/>
              <a:cs typeface="Open Sans"/>
              <a:sym typeface="Open Sans"/>
            </a:endParaRPr>
          </a:p>
        </p:txBody>
      </p:sp>
      <p:sp>
        <p:nvSpPr>
          <p:cNvPr id="282" name="Google Shape;282;p5"/>
          <p:cNvSpPr txBox="1"/>
          <p:nvPr/>
        </p:nvSpPr>
        <p:spPr>
          <a:xfrm>
            <a:off x="440424" y="1717665"/>
            <a:ext cx="5053200" cy="215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descr="image of bar graphs&#10;" id="288" name="Google Shape;288;p40"/>
          <p:cNvPicPr preferRelativeResize="0"/>
          <p:nvPr>
            <p:ph idx="2" type="pic"/>
          </p:nvPr>
        </p:nvPicPr>
        <p:blipFill rotWithShape="1">
          <a:blip r:embed="rId3">
            <a:alphaModFix/>
          </a:blip>
          <a:srcRect b="0" l="6" r="6" t="0"/>
          <a:stretch/>
        </p:blipFill>
        <p:spPr>
          <a:xfrm>
            <a:off x="1524" y="0"/>
            <a:ext cx="12188952" cy="6858000"/>
          </a:xfrm>
          <a:prstGeom prst="rect">
            <a:avLst/>
          </a:prstGeom>
          <a:solidFill>
            <a:srgbClr val="E1EFD8"/>
          </a:solidFill>
          <a:ln>
            <a:noFill/>
          </a:ln>
        </p:spPr>
      </p:pic>
      <p:sp>
        <p:nvSpPr>
          <p:cNvPr id="289" name="Google Shape;289;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GB"/>
              <a:t>BANK SUMMARY (FY 2023-24)</a:t>
            </a:r>
            <a:endParaRPr/>
          </a:p>
        </p:txBody>
      </p:sp>
      <p:sp>
        <p:nvSpPr>
          <p:cNvPr id="290" name="Google Shape;29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sz="1000"/>
              <a:t>Transform Work – Private &amp; Confidential</a:t>
            </a:r>
            <a:endParaRPr/>
          </a:p>
        </p:txBody>
      </p:sp>
      <p:sp>
        <p:nvSpPr>
          <p:cNvPr id="291" name="Google Shape;29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GB"/>
              <a:t>‹#›</a:t>
            </a:fld>
            <a:endParaRPr/>
          </a:p>
        </p:txBody>
      </p:sp>
      <p:sp>
        <p:nvSpPr>
          <p:cNvPr id="292" name="Google Shape;292;p40"/>
          <p:cNvSpPr txBox="1"/>
          <p:nvPr>
            <p:ph idx="1" type="body"/>
          </p:nvPr>
        </p:nvSpPr>
        <p:spPr>
          <a:xfrm>
            <a:off x="226468" y="2121408"/>
            <a:ext cx="2560320" cy="9144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2800"/>
              <a:buNone/>
            </a:pPr>
            <a:r>
              <a:rPr lang="en-GB" sz="4000">
                <a:latin typeface="Arial"/>
                <a:ea typeface="Arial"/>
                <a:cs typeface="Arial"/>
                <a:sym typeface="Arial"/>
              </a:rPr>
              <a:t>6,635.46</a:t>
            </a:r>
            <a:endParaRPr/>
          </a:p>
        </p:txBody>
      </p:sp>
      <p:sp>
        <p:nvSpPr>
          <p:cNvPr id="293" name="Google Shape;293;p40"/>
          <p:cNvSpPr txBox="1"/>
          <p:nvPr>
            <p:ph idx="3" type="body"/>
          </p:nvPr>
        </p:nvSpPr>
        <p:spPr>
          <a:xfrm>
            <a:off x="6336444" y="2121408"/>
            <a:ext cx="2560320" cy="914400"/>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SzPts val="2800"/>
              <a:buNone/>
            </a:pPr>
            <a:r>
              <a:rPr lang="en-GB" sz="4000">
                <a:latin typeface="Arial"/>
                <a:ea typeface="Arial"/>
                <a:cs typeface="Arial"/>
                <a:sym typeface="Arial"/>
              </a:rPr>
              <a:t>45,731.17</a:t>
            </a:r>
            <a:endParaRPr/>
          </a:p>
        </p:txBody>
      </p:sp>
      <p:sp>
        <p:nvSpPr>
          <p:cNvPr id="294" name="Google Shape;294;p40"/>
          <p:cNvSpPr txBox="1"/>
          <p:nvPr>
            <p:ph idx="4" type="body"/>
          </p:nvPr>
        </p:nvSpPr>
        <p:spPr>
          <a:xfrm>
            <a:off x="9499017" y="2121408"/>
            <a:ext cx="2592505" cy="914400"/>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SzPts val="2800"/>
              <a:buNone/>
            </a:pPr>
            <a:r>
              <a:rPr lang="en-GB" sz="4000">
                <a:latin typeface="Arial"/>
                <a:ea typeface="Arial"/>
                <a:cs typeface="Arial"/>
                <a:sym typeface="Arial"/>
              </a:rPr>
              <a:t>9,728.11</a:t>
            </a:r>
            <a:endParaRPr/>
          </a:p>
        </p:txBody>
      </p:sp>
      <p:sp>
        <p:nvSpPr>
          <p:cNvPr id="295" name="Google Shape;295;p40"/>
          <p:cNvSpPr txBox="1"/>
          <p:nvPr>
            <p:ph idx="5" type="body"/>
          </p:nvPr>
        </p:nvSpPr>
        <p:spPr>
          <a:xfrm>
            <a:off x="226468" y="3730752"/>
            <a:ext cx="2560320" cy="11887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800"/>
              <a:buNone/>
            </a:pPr>
            <a:r>
              <a:rPr lang="en-GB" sz="2800"/>
              <a:t>Opening Balance (£)</a:t>
            </a:r>
            <a:endParaRPr/>
          </a:p>
        </p:txBody>
      </p:sp>
      <p:sp>
        <p:nvSpPr>
          <p:cNvPr id="296" name="Google Shape;296;p40"/>
          <p:cNvSpPr txBox="1"/>
          <p:nvPr>
            <p:ph idx="6" type="body"/>
          </p:nvPr>
        </p:nvSpPr>
        <p:spPr>
          <a:xfrm>
            <a:off x="6600458" y="3730752"/>
            <a:ext cx="2296305" cy="11887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800"/>
              <a:buNone/>
            </a:pPr>
            <a:r>
              <a:rPr lang="en-GB" sz="2800"/>
              <a:t>Amount Spent (£)</a:t>
            </a:r>
            <a:endParaRPr/>
          </a:p>
        </p:txBody>
      </p:sp>
      <p:sp>
        <p:nvSpPr>
          <p:cNvPr id="297" name="Google Shape;297;p40"/>
          <p:cNvSpPr txBox="1"/>
          <p:nvPr>
            <p:ph idx="7" type="body"/>
          </p:nvPr>
        </p:nvSpPr>
        <p:spPr>
          <a:xfrm>
            <a:off x="9598096" y="3730752"/>
            <a:ext cx="2461242" cy="118872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800"/>
              <a:buNone/>
            </a:pPr>
            <a:r>
              <a:rPr lang="en-GB" sz="2800"/>
              <a:t>Closing Balance (£)</a:t>
            </a:r>
            <a:endParaRPr/>
          </a:p>
        </p:txBody>
      </p:sp>
      <p:sp>
        <p:nvSpPr>
          <p:cNvPr id="298" name="Google Shape;298;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400"/>
              <a:buNone/>
            </a:pPr>
            <a:r>
              <a:rPr lang="en-GB"/>
              <a:t>29 April, 2024</a:t>
            </a:r>
            <a:endParaRPr/>
          </a:p>
        </p:txBody>
      </p:sp>
      <p:sp>
        <p:nvSpPr>
          <p:cNvPr id="299" name="Google Shape;299;p40"/>
          <p:cNvSpPr txBox="1"/>
          <p:nvPr/>
        </p:nvSpPr>
        <p:spPr>
          <a:xfrm>
            <a:off x="2971151" y="2140641"/>
            <a:ext cx="2743199" cy="9144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rgbClr val="000000"/>
              </a:buClr>
              <a:buSzPts val="4000"/>
              <a:buFont typeface="Arial"/>
              <a:buNone/>
            </a:pPr>
            <a:r>
              <a:rPr b="0" i="0" lang="en-GB" sz="4000" u="none" cap="none" strike="noStrike">
                <a:latin typeface="Arial"/>
                <a:ea typeface="Arial"/>
                <a:cs typeface="Arial"/>
                <a:sym typeface="Arial"/>
              </a:rPr>
              <a:t>48,823.82</a:t>
            </a:r>
            <a:endParaRPr/>
          </a:p>
        </p:txBody>
      </p:sp>
      <p:sp>
        <p:nvSpPr>
          <p:cNvPr id="300" name="Google Shape;300;p40"/>
          <p:cNvSpPr txBox="1"/>
          <p:nvPr/>
        </p:nvSpPr>
        <p:spPr>
          <a:xfrm>
            <a:off x="2971151" y="3749985"/>
            <a:ext cx="2743199" cy="1188720"/>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rgbClr val="000000"/>
              </a:buClr>
              <a:buSzPts val="2800"/>
              <a:buFont typeface="Arial"/>
              <a:buNone/>
            </a:pPr>
            <a:r>
              <a:rPr b="0" i="0" lang="en-GB" sz="2800" u="none" cap="none" strike="noStrike">
                <a:solidFill>
                  <a:schemeClr val="lt1"/>
                </a:solidFill>
                <a:latin typeface="Arial"/>
                <a:ea typeface="Arial"/>
                <a:cs typeface="Arial"/>
                <a:sym typeface="Arial"/>
              </a:rPr>
              <a:t>Amount Received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1"/>
          <p:cNvSpPr txBox="1"/>
          <p:nvPr>
            <p:ph type="title"/>
          </p:nvPr>
        </p:nvSpPr>
        <p:spPr>
          <a:xfrm>
            <a:off x="854074" y="122239"/>
            <a:ext cx="10499725" cy="135572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GB"/>
              <a:t>Bank Closing Balances Fluctuations </a:t>
            </a:r>
            <a:br>
              <a:rPr lang="en-GB"/>
            </a:br>
            <a:r>
              <a:rPr lang="en-GB" sz="3200"/>
              <a:t>(2023 vis-à-vis 2022)</a:t>
            </a:r>
            <a:endParaRPr/>
          </a:p>
        </p:txBody>
      </p:sp>
      <p:sp>
        <p:nvSpPr>
          <p:cNvPr id="306" name="Google Shape;306;p41"/>
          <p:cNvSpPr txBox="1"/>
          <p:nvPr/>
        </p:nvSpPr>
        <p:spPr>
          <a:xfrm>
            <a:off x="4987836" y="6486985"/>
            <a:ext cx="41148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7F7F7F"/>
                </a:solidFill>
                <a:latin typeface="Arial"/>
                <a:ea typeface="Arial"/>
                <a:cs typeface="Arial"/>
                <a:sym typeface="Arial"/>
              </a:rPr>
              <a:t>Transform Work – Private &amp; Confidential</a:t>
            </a:r>
            <a:endParaRPr/>
          </a:p>
        </p:txBody>
      </p:sp>
      <p:sp>
        <p:nvSpPr>
          <p:cNvPr id="307" name="Google Shape;307;p41"/>
          <p:cNvSpPr txBox="1"/>
          <p:nvPr/>
        </p:nvSpPr>
        <p:spPr>
          <a:xfrm>
            <a:off x="9167949" y="6486985"/>
            <a:ext cx="27432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7F7F7F"/>
              </a:buClr>
              <a:buSzPts val="1000"/>
              <a:buFont typeface="Arial"/>
              <a:buNone/>
            </a:pPr>
            <a:fld id="{00000000-1234-1234-1234-123412341234}" type="slidenum">
              <a:rPr b="0" i="0" lang="en-GB" sz="1000" u="none" cap="none" strike="noStrike">
                <a:solidFill>
                  <a:srgbClr val="7F7F7F"/>
                </a:solidFill>
                <a:latin typeface="Arial"/>
                <a:ea typeface="Arial"/>
                <a:cs typeface="Arial"/>
                <a:sym typeface="Arial"/>
              </a:rPr>
              <a:t>‹#›</a:t>
            </a:fld>
            <a:endParaRPr b="0" i="0" sz="1000" u="none" cap="none" strike="noStrike">
              <a:solidFill>
                <a:srgbClr val="7F7F7F"/>
              </a:solidFill>
              <a:latin typeface="Arial"/>
              <a:ea typeface="Arial"/>
              <a:cs typeface="Arial"/>
              <a:sym typeface="Arial"/>
            </a:endParaRPr>
          </a:p>
        </p:txBody>
      </p:sp>
      <p:sp>
        <p:nvSpPr>
          <p:cNvPr id="308" name="Google Shape;308;p41"/>
          <p:cNvSpPr txBox="1"/>
          <p:nvPr/>
        </p:nvSpPr>
        <p:spPr>
          <a:xfrm>
            <a:off x="472440" y="6486985"/>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7F7F7F"/>
              </a:buClr>
              <a:buSzPts val="1000"/>
              <a:buFont typeface="Arial"/>
              <a:buNone/>
            </a:pPr>
            <a:r>
              <a:rPr b="0" i="0" lang="en-GB" sz="1000" u="none" cap="none" strike="noStrike">
                <a:solidFill>
                  <a:srgbClr val="7F7F7F"/>
                </a:solidFill>
                <a:latin typeface="Arial"/>
                <a:ea typeface="Arial"/>
                <a:cs typeface="Arial"/>
                <a:sym typeface="Arial"/>
              </a:rPr>
              <a:t>29 April, 2024</a:t>
            </a:r>
            <a:endParaRPr b="0" i="0" sz="1000" u="none" cap="none" strike="noStrike">
              <a:solidFill>
                <a:srgbClr val="7F7F7F"/>
              </a:solidFill>
              <a:latin typeface="Arial"/>
              <a:ea typeface="Arial"/>
              <a:cs typeface="Arial"/>
              <a:sym typeface="Arial"/>
            </a:endParaRPr>
          </a:p>
        </p:txBody>
      </p:sp>
      <p:graphicFrame>
        <p:nvGraphicFramePr>
          <p:cNvPr id="309" name="Google Shape;309;p41"/>
          <p:cNvGraphicFramePr/>
          <p:nvPr/>
        </p:nvGraphicFramePr>
        <p:xfrm>
          <a:off x="854075" y="1625600"/>
          <a:ext cx="10499725" cy="4860925"/>
        </p:xfrm>
        <a:graphic>
          <a:graphicData uri="http://schemas.openxmlformats.org/drawingml/2006/chart">
            <c:chart r:id="rId3"/>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
          <p:cNvPicPr preferRelativeResize="0"/>
          <p:nvPr/>
        </p:nvPicPr>
        <p:blipFill rotWithShape="1">
          <a:blip r:embed="rId3">
            <a:alphaModFix/>
          </a:blip>
          <a:srcRect b="0" l="27887" r="34930" t="-211"/>
          <a:stretch/>
        </p:blipFill>
        <p:spPr>
          <a:xfrm>
            <a:off x="10288438" y="-8922"/>
            <a:ext cx="1896737" cy="6861528"/>
          </a:xfrm>
          <a:prstGeom prst="rect">
            <a:avLst/>
          </a:prstGeom>
          <a:noFill/>
          <a:ln>
            <a:noFill/>
          </a:ln>
        </p:spPr>
      </p:pic>
      <p:sp>
        <p:nvSpPr>
          <p:cNvPr id="167" name="Google Shape;167;p2"/>
          <p:cNvSpPr/>
          <p:nvPr/>
        </p:nvSpPr>
        <p:spPr>
          <a:xfrm>
            <a:off x="1827" y="-4174"/>
            <a:ext cx="10197010" cy="6858000"/>
          </a:xfrm>
          <a:prstGeom prst="rect">
            <a:avLst/>
          </a:prstGeom>
          <a:solidFill>
            <a:srgbClr val="1028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68" name="Google Shape;168;p2"/>
          <p:cNvCxnSpPr/>
          <p:nvPr/>
        </p:nvCxnSpPr>
        <p:spPr>
          <a:xfrm flipH="1" rot="10800000">
            <a:off x="-136537" y="1556161"/>
            <a:ext cx="8096954" cy="2824"/>
          </a:xfrm>
          <a:prstGeom prst="straightConnector1">
            <a:avLst/>
          </a:prstGeom>
          <a:noFill/>
          <a:ln cap="flat" cmpd="sng" w="28575">
            <a:solidFill>
              <a:schemeClr val="lt1"/>
            </a:solidFill>
            <a:prstDash val="solid"/>
            <a:miter lim="800000"/>
            <a:headEnd len="sm" w="sm" type="none"/>
            <a:tailEnd len="sm" w="sm" type="none"/>
          </a:ln>
        </p:spPr>
      </p:cxnSp>
      <p:sp>
        <p:nvSpPr>
          <p:cNvPr id="169" name="Google Shape;169;p2"/>
          <p:cNvSpPr txBox="1"/>
          <p:nvPr/>
        </p:nvSpPr>
        <p:spPr>
          <a:xfrm>
            <a:off x="581666" y="2356213"/>
            <a:ext cx="2595991" cy="2012181"/>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b="1" i="1" lang="en-GB" sz="2400" u="none" cap="none" strike="noStrike">
                <a:solidFill>
                  <a:schemeClr val="lt1"/>
                </a:solidFill>
                <a:latin typeface="Geo"/>
                <a:ea typeface="Geo"/>
                <a:cs typeface="Geo"/>
                <a:sym typeface="Geo"/>
              </a:rPr>
              <a:t>Item</a:t>
            </a:r>
            <a:endParaRPr b="0" i="1" sz="2400" u="none" cap="none" strike="noStrike">
              <a:solidFill>
                <a:schemeClr val="lt1"/>
              </a:solidFill>
              <a:latin typeface="Geo"/>
              <a:ea typeface="Geo"/>
              <a:cs typeface="Geo"/>
              <a:sym typeface="Geo"/>
            </a:endParaRPr>
          </a:p>
        </p:txBody>
      </p:sp>
      <p:sp>
        <p:nvSpPr>
          <p:cNvPr id="170" name="Google Shape;170;p2"/>
          <p:cNvSpPr txBox="1"/>
          <p:nvPr/>
        </p:nvSpPr>
        <p:spPr>
          <a:xfrm>
            <a:off x="4911601" y="2356214"/>
            <a:ext cx="2511300" cy="20121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Arial"/>
              <a:buNone/>
            </a:pPr>
            <a:r>
              <a:rPr b="1" i="1" lang="en-GB" sz="2400" u="none" cap="none" strike="noStrike">
                <a:solidFill>
                  <a:schemeClr val="lt1"/>
                </a:solidFill>
                <a:latin typeface="Geo"/>
                <a:ea typeface="Geo"/>
                <a:cs typeface="Geo"/>
                <a:sym typeface="Geo"/>
              </a:rPr>
              <a:t>Presenter</a:t>
            </a:r>
            <a:endParaRPr b="0" i="1" sz="2400" u="none" cap="none" strike="noStrike">
              <a:solidFill>
                <a:schemeClr val="lt1"/>
              </a:solidFill>
              <a:latin typeface="Geo"/>
              <a:ea typeface="Geo"/>
              <a:cs typeface="Geo"/>
              <a:sym typeface="Geo"/>
            </a:endParaRPr>
          </a:p>
        </p:txBody>
      </p:sp>
      <p:sp>
        <p:nvSpPr>
          <p:cNvPr id="171" name="Google Shape;171;p2"/>
          <p:cNvSpPr txBox="1"/>
          <p:nvPr/>
        </p:nvSpPr>
        <p:spPr>
          <a:xfrm>
            <a:off x="578548" y="2900325"/>
            <a:ext cx="3592200" cy="2185173"/>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rgbClr val="FFFFFF"/>
              </a:buClr>
              <a:buSzPts val="1700"/>
              <a:buFont typeface="Arial"/>
              <a:buChar char="•"/>
            </a:pPr>
            <a:r>
              <a:rPr b="0" i="0" lang="en-GB" sz="1700" u="none" cap="none" strike="noStrike">
                <a:solidFill>
                  <a:srgbClr val="FFFFFF"/>
                </a:solidFill>
                <a:latin typeface="Open Sans"/>
                <a:ea typeface="Open Sans"/>
                <a:cs typeface="Open Sans"/>
                <a:sym typeface="Open Sans"/>
              </a:rPr>
              <a:t>Welcome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FFFFFF"/>
              </a:buClr>
              <a:buSzPts val="1700"/>
              <a:buFont typeface="Arial"/>
              <a:buChar char="•"/>
            </a:pPr>
            <a:r>
              <a:rPr b="0" i="0" lang="en-GB" sz="1700" u="none" cap="none" strike="noStrike">
                <a:solidFill>
                  <a:srgbClr val="FFFFFF"/>
                </a:solidFill>
                <a:latin typeface="Open Sans"/>
                <a:ea typeface="Open Sans"/>
                <a:cs typeface="Open Sans"/>
                <a:sym typeface="Open Sans"/>
              </a:rPr>
              <a:t>Chair’s Report &amp; Confirmation of Officers</a:t>
            </a:r>
            <a:endParaRPr b="0" i="0" sz="1700" u="none" cap="none" strike="noStrike">
              <a:solidFill>
                <a:srgbClr val="FFFFFF"/>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FFFFFF"/>
              </a:buClr>
              <a:buSzPts val="1700"/>
              <a:buFont typeface="Open Sans"/>
              <a:buChar char="•"/>
            </a:pPr>
            <a:r>
              <a:rPr b="0" i="0" lang="en-GB" sz="1700" u="none" cap="none" strike="noStrike">
                <a:solidFill>
                  <a:srgbClr val="FFFFFF"/>
                </a:solidFill>
                <a:latin typeface="Open Sans"/>
                <a:ea typeface="Open Sans"/>
                <a:cs typeface="Open Sans"/>
                <a:sym typeface="Open Sans"/>
              </a:rPr>
              <a:t>Testimonies</a:t>
            </a:r>
            <a:endParaRPr b="0" i="0" sz="1700" u="none" cap="none" strike="noStrike">
              <a:solidFill>
                <a:srgbClr val="FFFFFF"/>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FFFFFF"/>
              </a:buClr>
              <a:buSzPts val="1700"/>
              <a:buFont typeface="Arial"/>
              <a:buChar char="•"/>
            </a:pPr>
            <a:r>
              <a:rPr b="0" i="0" lang="en-GB" sz="1700" u="none" cap="none" strike="noStrike">
                <a:solidFill>
                  <a:srgbClr val="FFFFFF"/>
                </a:solidFill>
                <a:latin typeface="Open Sans"/>
                <a:ea typeface="Open Sans"/>
                <a:cs typeface="Open Sans"/>
                <a:sym typeface="Open Sans"/>
              </a:rPr>
              <a:t>Finance</a:t>
            </a:r>
            <a:endParaRPr b="0" i="0" sz="1700" u="none" cap="none" strike="noStrike">
              <a:solidFill>
                <a:srgbClr val="FFFFFF"/>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FFFFFF"/>
              </a:buClr>
              <a:buSzPts val="1700"/>
              <a:buFont typeface="Open Sans"/>
              <a:buChar char="•"/>
            </a:pPr>
            <a:r>
              <a:rPr b="0" i="0" lang="en-GB" sz="1700" u="none" cap="none" strike="noStrike">
                <a:solidFill>
                  <a:srgbClr val="FFFFFF"/>
                </a:solidFill>
                <a:latin typeface="Open Sans"/>
                <a:ea typeface="Open Sans"/>
                <a:cs typeface="Open Sans"/>
                <a:sym typeface="Open Sans"/>
              </a:rPr>
              <a:t>Look Forward</a:t>
            </a:r>
            <a:endParaRPr b="0" i="0" sz="1700" u="none" cap="none" strike="noStrike">
              <a:solidFill>
                <a:srgbClr val="FFFFFF"/>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FFFFFF"/>
              </a:buClr>
              <a:buSzPts val="1700"/>
              <a:buFont typeface="Open Sans"/>
              <a:buChar char="•"/>
            </a:pPr>
            <a:r>
              <a:rPr b="0" i="0" lang="en-GB" sz="1700" u="none" cap="none" strike="noStrike">
                <a:solidFill>
                  <a:srgbClr val="FFFFFF"/>
                </a:solidFill>
                <a:latin typeface="Open Sans"/>
                <a:ea typeface="Open Sans"/>
                <a:cs typeface="Open Sans"/>
                <a:sym typeface="Open Sans"/>
              </a:rPr>
              <a:t>Q&amp;A</a:t>
            </a:r>
            <a:endParaRPr b="0" i="0" sz="1700" u="none" cap="none" strike="noStrike">
              <a:solidFill>
                <a:srgbClr val="FFFFFF"/>
              </a:solidFill>
              <a:latin typeface="Open Sans"/>
              <a:ea typeface="Open Sans"/>
              <a:cs typeface="Open Sans"/>
              <a:sym typeface="Open Sans"/>
            </a:endParaRPr>
          </a:p>
          <a:p>
            <a:pPr indent="-285750" lvl="0" marL="285750" marR="0" rtl="0" algn="l">
              <a:lnSpc>
                <a:spcPct val="100000"/>
              </a:lnSpc>
              <a:spcBef>
                <a:spcPts val="0"/>
              </a:spcBef>
              <a:spcAft>
                <a:spcPts val="0"/>
              </a:spcAft>
              <a:buClr>
                <a:srgbClr val="FFFFFF"/>
              </a:buClr>
              <a:buSzPts val="1700"/>
              <a:buFont typeface="Open Sans"/>
              <a:buChar char="•"/>
            </a:pPr>
            <a:r>
              <a:rPr b="0" i="0" lang="en-GB" sz="1700" u="none" cap="none" strike="noStrike">
                <a:solidFill>
                  <a:srgbClr val="FFFFFF"/>
                </a:solidFill>
                <a:latin typeface="Open Sans"/>
                <a:ea typeface="Open Sans"/>
                <a:cs typeface="Open Sans"/>
                <a:sym typeface="Open Sans"/>
              </a:rPr>
              <a:t>Prayer</a:t>
            </a:r>
            <a:endParaRPr b="0" i="0" sz="1700" u="none" cap="none" strike="noStrike">
              <a:solidFill>
                <a:srgbClr val="FFFFFF"/>
              </a:solidFill>
              <a:latin typeface="Open Sans"/>
              <a:ea typeface="Open Sans"/>
              <a:cs typeface="Open Sans"/>
              <a:sym typeface="Open Sans"/>
            </a:endParaRPr>
          </a:p>
        </p:txBody>
      </p:sp>
      <p:sp>
        <p:nvSpPr>
          <p:cNvPr id="172" name="Google Shape;172;p2"/>
          <p:cNvSpPr txBox="1"/>
          <p:nvPr/>
        </p:nvSpPr>
        <p:spPr>
          <a:xfrm>
            <a:off x="4936950" y="2909025"/>
            <a:ext cx="3592200" cy="19235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FFFFFF"/>
                </a:solidFill>
                <a:latin typeface="Open Sans"/>
                <a:ea typeface="Open Sans"/>
                <a:cs typeface="Open Sans"/>
                <a:sym typeface="Open Sans"/>
              </a:rPr>
              <a:t>Ofonimeh Abudu</a:t>
            </a:r>
            <a:endParaRPr b="0" i="0" sz="1700" u="none" cap="none" strike="noStrike">
              <a:solidFill>
                <a:schemeClr val="dk1"/>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FFFFFF"/>
                </a:solidFill>
                <a:latin typeface="Open Sans"/>
                <a:ea typeface="Open Sans"/>
                <a:cs typeface="Open Sans"/>
                <a:sym typeface="Open Sans"/>
              </a:rPr>
              <a:t>Julian Shellard</a:t>
            </a:r>
            <a:endParaRPr b="0" i="0" sz="17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FFFFFF"/>
                </a:solidFill>
                <a:latin typeface="Open Sans"/>
                <a:ea typeface="Open Sans"/>
                <a:cs typeface="Open Sans"/>
                <a:sym typeface="Open Sans"/>
              </a:rPr>
              <a:t>Brian Forbes, Lucy Honeysett</a:t>
            </a:r>
            <a:endParaRPr b="0" i="0" sz="17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FFFFFF"/>
                </a:solidFill>
                <a:latin typeface="Open Sans"/>
                <a:ea typeface="Open Sans"/>
                <a:cs typeface="Open Sans"/>
                <a:sym typeface="Open Sans"/>
              </a:rPr>
              <a:t>Julian Shellard</a:t>
            </a:r>
            <a:endParaRPr b="0" i="0" sz="1700" u="none" cap="none" strike="noStrike">
              <a:solidFill>
                <a:srgbClr val="FFFFFF"/>
              </a:solidFill>
              <a:latin typeface="Open Sans"/>
              <a:ea typeface="Open Sans"/>
              <a:cs typeface="Open Sans"/>
              <a:sym typeface="Open Sans"/>
            </a:endParaRPr>
          </a:p>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rgbClr val="FFFFFF"/>
                </a:solidFill>
                <a:latin typeface="Open Sans"/>
                <a:ea typeface="Open Sans"/>
                <a:cs typeface="Open Sans"/>
                <a:sym typeface="Open Sans"/>
              </a:rPr>
              <a:t>Stephen Doel, Mal Shaw</a:t>
            </a:r>
            <a:endParaRPr/>
          </a:p>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rgbClr val="FFFFFF"/>
              </a:solidFill>
              <a:latin typeface="Open Sans"/>
              <a:ea typeface="Open Sans"/>
              <a:cs typeface="Open Sans"/>
              <a:sym typeface="Open Sans"/>
            </a:endParaRPr>
          </a:p>
        </p:txBody>
      </p:sp>
      <p:sp>
        <p:nvSpPr>
          <p:cNvPr id="173" name="Google Shape;173;p2"/>
          <p:cNvSpPr txBox="1"/>
          <p:nvPr/>
        </p:nvSpPr>
        <p:spPr>
          <a:xfrm>
            <a:off x="839788" y="548569"/>
            <a:ext cx="8201378"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4400"/>
              <a:buFont typeface="Geo"/>
              <a:buNone/>
            </a:pPr>
            <a:r>
              <a:rPr b="1" i="1" lang="en-GB" sz="4400" u="none" cap="none" strike="noStrike">
                <a:solidFill>
                  <a:schemeClr val="lt1"/>
                </a:solidFill>
                <a:latin typeface="Geo"/>
                <a:ea typeface="Geo"/>
                <a:cs typeface="Geo"/>
                <a:sym typeface="Geo"/>
              </a:rPr>
              <a:t>Agenda</a:t>
            </a:r>
            <a:endParaRPr b="0" i="1" sz="4400" u="none" cap="none" strike="noStrike">
              <a:solidFill>
                <a:schemeClr val="lt1"/>
              </a:solidFill>
              <a:latin typeface="Geo"/>
              <a:ea typeface="Geo"/>
              <a:cs typeface="Geo"/>
              <a:sym typeface="Ge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2"/>
          <p:cNvSpPr txBox="1"/>
          <p:nvPr>
            <p:ph type="title"/>
          </p:nvPr>
        </p:nvSpPr>
        <p:spPr>
          <a:xfrm>
            <a:off x="964023" y="421864"/>
            <a:ext cx="9766730" cy="610863"/>
          </a:xfrm>
          <a:prstGeom prst="rect">
            <a:avLst/>
          </a:prstGeom>
          <a:noFill/>
          <a:ln>
            <a:noFill/>
          </a:ln>
        </p:spPr>
        <p:txBody>
          <a:bodyPr anchorCtr="0" anchor="b" bIns="0" lIns="0" spcFirstLastPara="1" rIns="0" wrap="square" tIns="0">
            <a:noAutofit/>
          </a:bodyPr>
          <a:lstStyle/>
          <a:p>
            <a:pPr indent="0" lvl="0" marL="0" rtl="0" algn="ctr">
              <a:lnSpc>
                <a:spcPct val="90000"/>
              </a:lnSpc>
              <a:spcBef>
                <a:spcPts val="0"/>
              </a:spcBef>
              <a:spcAft>
                <a:spcPts val="0"/>
              </a:spcAft>
              <a:buSzPts val="4400"/>
              <a:buNone/>
            </a:pPr>
            <a:r>
              <a:rPr lang="en-GB" sz="4000">
                <a:solidFill>
                  <a:srgbClr val="385623"/>
                </a:solidFill>
              </a:rPr>
              <a:t>Revenue vs Cost Analysis </a:t>
            </a:r>
            <a:endParaRPr/>
          </a:p>
        </p:txBody>
      </p:sp>
      <p:sp>
        <p:nvSpPr>
          <p:cNvPr id="315" name="Google Shape;315;p42"/>
          <p:cNvSpPr txBox="1"/>
          <p:nvPr>
            <p:ph idx="1" type="body"/>
          </p:nvPr>
        </p:nvSpPr>
        <p:spPr>
          <a:xfrm>
            <a:off x="952500" y="2289363"/>
            <a:ext cx="1978960" cy="2795232"/>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000"/>
              </a:spcBef>
              <a:spcAft>
                <a:spcPts val="0"/>
              </a:spcAft>
              <a:buSzPts val="2800"/>
              <a:buNone/>
            </a:pPr>
            <a:r>
              <a:rPr lang="en-GB" sz="1400">
                <a:solidFill>
                  <a:srgbClr val="006060"/>
                </a:solidFill>
                <a:latin typeface="Arial"/>
                <a:ea typeface="Arial"/>
                <a:cs typeface="Arial"/>
                <a:sym typeface="Arial"/>
              </a:rPr>
              <a:t>The last 4 months of 2023 saw a significant usage of the reserves. However, the last month of the FY, Jan’2024, saw some generous giving,  thus raising the operating profits.</a:t>
            </a:r>
            <a:endParaRPr sz="1400">
              <a:solidFill>
                <a:srgbClr val="385623"/>
              </a:solidFill>
              <a:latin typeface="Arial"/>
              <a:ea typeface="Arial"/>
              <a:cs typeface="Arial"/>
              <a:sym typeface="Arial"/>
            </a:endParaRPr>
          </a:p>
          <a:p>
            <a:pPr indent="0" lvl="0" marL="0" rtl="0" algn="l">
              <a:lnSpc>
                <a:spcPct val="100000"/>
              </a:lnSpc>
              <a:spcBef>
                <a:spcPts val="1000"/>
              </a:spcBef>
              <a:spcAft>
                <a:spcPts val="0"/>
              </a:spcAft>
              <a:buSzPts val="2800"/>
              <a:buNone/>
            </a:pPr>
            <a:r>
              <a:t/>
            </a:r>
            <a:endParaRPr/>
          </a:p>
        </p:txBody>
      </p:sp>
      <p:sp>
        <p:nvSpPr>
          <p:cNvPr id="316" name="Google Shape;316;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600"/>
              </a:spcAft>
              <a:buSzPts val="1400"/>
              <a:buNone/>
            </a:pPr>
            <a:r>
              <a:rPr lang="en-GB">
                <a:latin typeface="Arial"/>
                <a:ea typeface="Arial"/>
                <a:cs typeface="Arial"/>
                <a:sym typeface="Arial"/>
              </a:rPr>
              <a:t>29 April, 2024</a:t>
            </a:r>
            <a:endParaRPr>
              <a:latin typeface="Arial"/>
              <a:ea typeface="Arial"/>
              <a:cs typeface="Arial"/>
              <a:sym typeface="Arial"/>
            </a:endParaRPr>
          </a:p>
        </p:txBody>
      </p:sp>
      <p:sp>
        <p:nvSpPr>
          <p:cNvPr id="317" name="Google Shape;317;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GB">
                <a:solidFill>
                  <a:srgbClr val="7F7F7F"/>
                </a:solidFill>
              </a:rPr>
              <a:t>Transform Work – Private &amp; Confidential</a:t>
            </a:r>
            <a:endParaRPr/>
          </a:p>
        </p:txBody>
      </p:sp>
      <p:sp>
        <p:nvSpPr>
          <p:cNvPr id="318" name="Google Shape;318;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600"/>
              </a:spcAft>
              <a:buSzPts val="1200"/>
              <a:buNone/>
            </a:pPr>
            <a:fld id="{00000000-1234-1234-1234-123412341234}" type="slidenum">
              <a:rPr lang="en-GB"/>
              <a:t>‹#›</a:t>
            </a:fld>
            <a:endParaRPr/>
          </a:p>
        </p:txBody>
      </p:sp>
      <p:graphicFrame>
        <p:nvGraphicFramePr>
          <p:cNvPr id="319" name="Google Shape;319;p42"/>
          <p:cNvGraphicFramePr/>
          <p:nvPr/>
        </p:nvGraphicFramePr>
        <p:xfrm>
          <a:off x="3619500" y="1583611"/>
          <a:ext cx="8016688" cy="4679054"/>
        </p:xfrm>
        <a:graphic>
          <a:graphicData uri="http://schemas.openxmlformats.org/drawingml/2006/chart">
            <c:chart r:id="rId3"/>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graphicFrame>
        <p:nvGraphicFramePr>
          <p:cNvPr id="324" name="Google Shape;324;p43"/>
          <p:cNvGraphicFramePr/>
          <p:nvPr/>
        </p:nvGraphicFramePr>
        <p:xfrm>
          <a:off x="854075" y="1625600"/>
          <a:ext cx="10499725" cy="4860925"/>
        </p:xfrm>
        <a:graphic>
          <a:graphicData uri="http://schemas.openxmlformats.org/drawingml/2006/chart">
            <c:chart r:id="rId3"/>
          </a:graphicData>
        </a:graphic>
      </p:graphicFrame>
      <p:sp>
        <p:nvSpPr>
          <p:cNvPr id="325" name="Google Shape;325;p43"/>
          <p:cNvSpPr txBox="1"/>
          <p:nvPr>
            <p:ph type="title"/>
          </p:nvPr>
        </p:nvSpPr>
        <p:spPr>
          <a:xfrm>
            <a:off x="854074" y="122239"/>
            <a:ext cx="10499725" cy="1355724"/>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GB">
                <a:solidFill>
                  <a:schemeClr val="dk2"/>
                </a:solidFill>
              </a:rPr>
              <a:t> Revenue Analysis</a:t>
            </a:r>
            <a:endParaRPr/>
          </a:p>
        </p:txBody>
      </p:sp>
      <p:sp>
        <p:nvSpPr>
          <p:cNvPr id="326" name="Google Shape;326;p43"/>
          <p:cNvSpPr txBox="1"/>
          <p:nvPr/>
        </p:nvSpPr>
        <p:spPr>
          <a:xfrm>
            <a:off x="4987836" y="6486985"/>
            <a:ext cx="41148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7F7F7F"/>
                </a:solidFill>
                <a:latin typeface="Arial"/>
                <a:ea typeface="Arial"/>
                <a:cs typeface="Arial"/>
                <a:sym typeface="Arial"/>
              </a:rPr>
              <a:t>Transform Work – Private &amp; Confidential</a:t>
            </a:r>
            <a:endParaRPr/>
          </a:p>
        </p:txBody>
      </p:sp>
      <p:sp>
        <p:nvSpPr>
          <p:cNvPr id="327" name="Google Shape;327;p43"/>
          <p:cNvSpPr txBox="1"/>
          <p:nvPr/>
        </p:nvSpPr>
        <p:spPr>
          <a:xfrm>
            <a:off x="8610600" y="6486985"/>
            <a:ext cx="27432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000" u="none" cap="none" strike="noStrike">
                <a:solidFill>
                  <a:srgbClr val="7F7F7F"/>
                </a:solidFill>
                <a:latin typeface="Arial"/>
                <a:ea typeface="Arial"/>
                <a:cs typeface="Arial"/>
                <a:sym typeface="Arial"/>
              </a:rPr>
              <a:t>‹#›</a:t>
            </a:fld>
            <a:endParaRPr b="0" i="0" sz="1000" u="none" cap="none" strike="noStrike">
              <a:solidFill>
                <a:srgbClr val="7F7F7F"/>
              </a:solidFill>
              <a:latin typeface="Arial"/>
              <a:ea typeface="Arial"/>
              <a:cs typeface="Arial"/>
              <a:sym typeface="Arial"/>
            </a:endParaRPr>
          </a:p>
        </p:txBody>
      </p:sp>
      <p:sp>
        <p:nvSpPr>
          <p:cNvPr id="328" name="Google Shape;328;p43"/>
          <p:cNvSpPr txBox="1"/>
          <p:nvPr/>
        </p:nvSpPr>
        <p:spPr>
          <a:xfrm>
            <a:off x="838200" y="6486985"/>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7F7F7F"/>
                </a:solidFill>
                <a:latin typeface="Arial"/>
                <a:ea typeface="Arial"/>
                <a:cs typeface="Arial"/>
                <a:sym typeface="Arial"/>
              </a:rPr>
              <a:t>29 April, 2024</a:t>
            </a:r>
            <a:endParaRPr b="0" i="0" sz="1000" u="none" cap="none" strike="noStrike">
              <a:solidFill>
                <a:srgbClr val="7F7F7F"/>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graphicFrame>
        <p:nvGraphicFramePr>
          <p:cNvPr id="333" name="Google Shape;333;p44"/>
          <p:cNvGraphicFramePr/>
          <p:nvPr/>
        </p:nvGraphicFramePr>
        <p:xfrm>
          <a:off x="514350" y="1362076"/>
          <a:ext cx="11353801" cy="5124450"/>
        </p:xfrm>
        <a:graphic>
          <a:graphicData uri="http://schemas.openxmlformats.org/drawingml/2006/chart">
            <c:chart r:id="rId3"/>
          </a:graphicData>
        </a:graphic>
      </p:graphicFrame>
      <p:sp>
        <p:nvSpPr>
          <p:cNvPr id="334" name="Google Shape;334;p44"/>
          <p:cNvSpPr txBox="1"/>
          <p:nvPr>
            <p:ph type="title"/>
          </p:nvPr>
        </p:nvSpPr>
        <p:spPr>
          <a:xfrm>
            <a:off x="854074" y="122239"/>
            <a:ext cx="10499725" cy="1355724"/>
          </a:xfrm>
          <a:prstGeom prst="rect">
            <a:avLst/>
          </a:prstGeom>
          <a:solidFill>
            <a:schemeClr val="lt1"/>
          </a:solid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4400"/>
              <a:buNone/>
            </a:pPr>
            <a:r>
              <a:rPr lang="en-GB">
                <a:solidFill>
                  <a:schemeClr val="dk2"/>
                </a:solidFill>
              </a:rPr>
              <a:t>Cost Analysis</a:t>
            </a:r>
            <a:br>
              <a:rPr lang="en-GB">
                <a:solidFill>
                  <a:schemeClr val="dk2"/>
                </a:solidFill>
              </a:rPr>
            </a:br>
            <a:r>
              <a:rPr lang="en-GB" sz="3200">
                <a:solidFill>
                  <a:schemeClr val="dk2"/>
                </a:solidFill>
              </a:rPr>
              <a:t>(Breakdown of Other General Operation Costs)</a:t>
            </a:r>
            <a:endParaRPr/>
          </a:p>
        </p:txBody>
      </p:sp>
      <p:sp>
        <p:nvSpPr>
          <p:cNvPr id="335" name="Google Shape;335;p44"/>
          <p:cNvSpPr txBox="1"/>
          <p:nvPr/>
        </p:nvSpPr>
        <p:spPr>
          <a:xfrm>
            <a:off x="4987836" y="6486985"/>
            <a:ext cx="41148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7F7F7F"/>
                </a:solidFill>
                <a:latin typeface="Arial"/>
                <a:ea typeface="Arial"/>
                <a:cs typeface="Arial"/>
                <a:sym typeface="Arial"/>
              </a:rPr>
              <a:t>Transform Work – Private &amp; Confidential</a:t>
            </a:r>
            <a:endParaRPr/>
          </a:p>
        </p:txBody>
      </p:sp>
      <p:sp>
        <p:nvSpPr>
          <p:cNvPr id="336" name="Google Shape;336;p44"/>
          <p:cNvSpPr txBox="1"/>
          <p:nvPr/>
        </p:nvSpPr>
        <p:spPr>
          <a:xfrm>
            <a:off x="9167949" y="6486985"/>
            <a:ext cx="27432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000" u="none" cap="none" strike="noStrike">
                <a:solidFill>
                  <a:srgbClr val="7F7F7F"/>
                </a:solidFill>
                <a:latin typeface="Arial"/>
                <a:ea typeface="Arial"/>
                <a:cs typeface="Arial"/>
                <a:sym typeface="Arial"/>
              </a:rPr>
              <a:t>‹#›</a:t>
            </a:fld>
            <a:endParaRPr b="0" i="0" sz="1000" u="none" cap="none" strike="noStrike">
              <a:solidFill>
                <a:srgbClr val="7F7F7F"/>
              </a:solidFill>
              <a:latin typeface="Arial"/>
              <a:ea typeface="Arial"/>
              <a:cs typeface="Arial"/>
              <a:sym typeface="Arial"/>
            </a:endParaRPr>
          </a:p>
        </p:txBody>
      </p:sp>
      <p:sp>
        <p:nvSpPr>
          <p:cNvPr id="337" name="Google Shape;337;p44"/>
          <p:cNvSpPr txBox="1"/>
          <p:nvPr/>
        </p:nvSpPr>
        <p:spPr>
          <a:xfrm>
            <a:off x="472440" y="6486985"/>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7F7F7F"/>
                </a:solidFill>
                <a:latin typeface="Arial"/>
                <a:ea typeface="Arial"/>
                <a:cs typeface="Arial"/>
                <a:sym typeface="Arial"/>
              </a:rPr>
              <a:t>29 April, 2024</a:t>
            </a:r>
            <a:endParaRPr b="0" i="0" sz="1000" u="none" cap="none" strike="noStrike">
              <a:solidFill>
                <a:srgbClr val="7F7F7F"/>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5"/>
          <p:cNvSpPr txBox="1"/>
          <p:nvPr>
            <p:ph type="title"/>
          </p:nvPr>
        </p:nvSpPr>
        <p:spPr>
          <a:xfrm>
            <a:off x="964023" y="879063"/>
            <a:ext cx="4941477" cy="610863"/>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4400"/>
              <a:buNone/>
            </a:pPr>
            <a:r>
              <a:rPr lang="en-GB"/>
              <a:t>And finally…</a:t>
            </a:r>
            <a:endParaRPr/>
          </a:p>
        </p:txBody>
      </p:sp>
      <p:sp>
        <p:nvSpPr>
          <p:cNvPr id="344" name="Google Shape;344;p45"/>
          <p:cNvSpPr txBox="1"/>
          <p:nvPr>
            <p:ph idx="1" type="body"/>
          </p:nvPr>
        </p:nvSpPr>
        <p:spPr>
          <a:xfrm>
            <a:off x="952499" y="2289363"/>
            <a:ext cx="4572001" cy="2795232"/>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000"/>
              </a:spcBef>
              <a:spcAft>
                <a:spcPts val="0"/>
              </a:spcAft>
              <a:buSzPts val="2800"/>
              <a:buNone/>
            </a:pPr>
            <a:r>
              <a:rPr lang="en-GB" sz="1800">
                <a:solidFill>
                  <a:schemeClr val="accent1"/>
                </a:solidFill>
              </a:rPr>
              <a:t>We are committed to continuous improvement, responsibly managing our existing resources, and staying vigilant for opportunities guided by the Holy Spirit. </a:t>
            </a:r>
            <a:endParaRPr/>
          </a:p>
          <a:p>
            <a:pPr indent="0" lvl="0" marL="0" rtl="0" algn="l">
              <a:lnSpc>
                <a:spcPct val="100000"/>
              </a:lnSpc>
              <a:spcBef>
                <a:spcPts val="1000"/>
              </a:spcBef>
              <a:spcAft>
                <a:spcPts val="0"/>
              </a:spcAft>
              <a:buSzPts val="2800"/>
              <a:buNone/>
            </a:pPr>
            <a:r>
              <a:rPr lang="en-GB" sz="1800">
                <a:solidFill>
                  <a:schemeClr val="accent1"/>
                </a:solidFill>
              </a:rPr>
              <a:t>We steadfastly trust in Jesus for the endeavours that lie ahead.</a:t>
            </a:r>
            <a:endParaRPr/>
          </a:p>
        </p:txBody>
      </p:sp>
      <p:pic>
        <p:nvPicPr>
          <p:cNvPr descr="Hanging Lightbulbs" id="345" name="Google Shape;345;p45"/>
          <p:cNvPicPr preferRelativeResize="0"/>
          <p:nvPr>
            <p:ph idx="2" type="pic"/>
          </p:nvPr>
        </p:nvPicPr>
        <p:blipFill rotWithShape="1">
          <a:blip r:embed="rId3">
            <a:alphaModFix/>
          </a:blip>
          <a:srcRect b="0" l="0" r="0" t="0"/>
          <a:stretch/>
        </p:blipFill>
        <p:spPr>
          <a:xfrm>
            <a:off x="6096000" y="-22543"/>
            <a:ext cx="6096000" cy="6903086"/>
          </a:xfrm>
          <a:prstGeom prst="rect">
            <a:avLst/>
          </a:prstGeom>
          <a:noFill/>
          <a:ln>
            <a:noFill/>
          </a:ln>
        </p:spPr>
      </p:pic>
      <p:sp>
        <p:nvSpPr>
          <p:cNvPr id="346" name="Google Shape;346;p45"/>
          <p:cNvSpPr txBox="1"/>
          <p:nvPr/>
        </p:nvSpPr>
        <p:spPr>
          <a:xfrm>
            <a:off x="4987836" y="6486985"/>
            <a:ext cx="41148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7F7F7F"/>
                </a:solidFill>
                <a:latin typeface="Arial"/>
                <a:ea typeface="Arial"/>
                <a:cs typeface="Arial"/>
                <a:sym typeface="Arial"/>
              </a:rPr>
              <a:t>Transform Work – Private &amp; Confidential</a:t>
            </a:r>
            <a:endParaRPr/>
          </a:p>
        </p:txBody>
      </p:sp>
      <p:sp>
        <p:nvSpPr>
          <p:cNvPr id="347" name="Google Shape;347;p45"/>
          <p:cNvSpPr txBox="1"/>
          <p:nvPr/>
        </p:nvSpPr>
        <p:spPr>
          <a:xfrm>
            <a:off x="8610600" y="6486985"/>
            <a:ext cx="27432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000" u="none" cap="none" strike="noStrike">
                <a:solidFill>
                  <a:srgbClr val="7F7F7F"/>
                </a:solidFill>
                <a:latin typeface="Arial"/>
                <a:ea typeface="Arial"/>
                <a:cs typeface="Arial"/>
                <a:sym typeface="Arial"/>
              </a:rPr>
              <a:t>‹#›</a:t>
            </a:fld>
            <a:endParaRPr b="0" i="0" sz="1000" u="none" cap="none" strike="noStrike">
              <a:solidFill>
                <a:srgbClr val="7F7F7F"/>
              </a:solidFill>
              <a:latin typeface="Arial"/>
              <a:ea typeface="Arial"/>
              <a:cs typeface="Arial"/>
              <a:sym typeface="Arial"/>
            </a:endParaRPr>
          </a:p>
        </p:txBody>
      </p:sp>
      <p:sp>
        <p:nvSpPr>
          <p:cNvPr id="348" name="Google Shape;348;p45"/>
          <p:cNvSpPr txBox="1"/>
          <p:nvPr/>
        </p:nvSpPr>
        <p:spPr>
          <a:xfrm>
            <a:off x="838200" y="6486985"/>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7F7F7F"/>
                </a:solidFill>
                <a:latin typeface="Arial"/>
                <a:ea typeface="Arial"/>
                <a:cs typeface="Arial"/>
                <a:sym typeface="Arial"/>
              </a:rPr>
              <a:t>29 April, 2024</a:t>
            </a:r>
            <a:endParaRPr b="0" i="0" sz="1000" u="none" cap="none" strike="noStrike">
              <a:solidFill>
                <a:srgbClr val="7F7F7F"/>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9"/>
          <p:cNvSpPr/>
          <p:nvPr/>
        </p:nvSpPr>
        <p:spPr>
          <a:xfrm>
            <a:off x="-4744" y="5349532"/>
            <a:ext cx="12193895" cy="1510863"/>
          </a:xfrm>
          <a:prstGeom prst="rect">
            <a:avLst/>
          </a:prstGeom>
          <a:solidFill>
            <a:srgbClr val="DA66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Person walking away on zebra crossing" id="354" name="Google Shape;354;p9"/>
          <p:cNvPicPr preferRelativeResize="0"/>
          <p:nvPr>
            <p:ph idx="1" type="body"/>
          </p:nvPr>
        </p:nvPicPr>
        <p:blipFill rotWithShape="1">
          <a:blip r:embed="rId3">
            <a:alphaModFix/>
          </a:blip>
          <a:srcRect b="63130" l="-116" r="116" t="0"/>
          <a:stretch/>
        </p:blipFill>
        <p:spPr>
          <a:xfrm>
            <a:off x="610925" y="3426898"/>
            <a:ext cx="10967700" cy="3123300"/>
          </a:xfrm>
          <a:prstGeom prst="rect">
            <a:avLst/>
          </a:prstGeom>
          <a:noFill/>
          <a:ln>
            <a:noFill/>
          </a:ln>
        </p:spPr>
      </p:pic>
      <p:sp>
        <p:nvSpPr>
          <p:cNvPr id="355" name="Google Shape;355;p9"/>
          <p:cNvSpPr txBox="1"/>
          <p:nvPr/>
        </p:nvSpPr>
        <p:spPr>
          <a:xfrm>
            <a:off x="2948182" y="657350"/>
            <a:ext cx="6587700" cy="1461900"/>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3600"/>
              <a:buFont typeface="Arial"/>
              <a:buNone/>
            </a:pPr>
            <a:r>
              <a:t/>
            </a:r>
            <a:endParaRPr b="1" i="0" sz="3600" u="none" cap="none" strike="noStrike">
              <a:solidFill>
                <a:srgbClr val="000000"/>
              </a:solidFill>
              <a:latin typeface="Open Sans"/>
              <a:ea typeface="Open Sans"/>
              <a:cs typeface="Open Sans"/>
              <a:sym typeface="Open Sans"/>
            </a:endParaRPr>
          </a:p>
          <a:p>
            <a:pPr indent="0" lvl="0" marL="0" marR="0" rtl="0" algn="l">
              <a:lnSpc>
                <a:spcPct val="90000"/>
              </a:lnSpc>
              <a:spcBef>
                <a:spcPts val="1000"/>
              </a:spcBef>
              <a:spcAft>
                <a:spcPts val="0"/>
              </a:spcAft>
              <a:buClr>
                <a:srgbClr val="000000"/>
              </a:buClr>
              <a:buSzPts val="5500"/>
              <a:buFont typeface="Arial"/>
              <a:buNone/>
            </a:pPr>
            <a:r>
              <a:rPr b="1" i="1" lang="en-GB" sz="5500" u="none" cap="none" strike="noStrike">
                <a:solidFill>
                  <a:srgbClr val="000000"/>
                </a:solidFill>
                <a:latin typeface="Geo"/>
                <a:ea typeface="Geo"/>
                <a:cs typeface="Geo"/>
                <a:sym typeface="Geo"/>
              </a:rPr>
              <a:t>Look Forward</a:t>
            </a:r>
            <a:endParaRPr b="0" i="1" sz="2400" u="none" cap="none" strike="noStrike">
              <a:solidFill>
                <a:schemeClr val="dk1"/>
              </a:solidFill>
              <a:latin typeface="Geo"/>
              <a:ea typeface="Geo"/>
              <a:cs typeface="Geo"/>
              <a:sym typeface="Ge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46"/>
          <p:cNvSpPr/>
          <p:nvPr/>
        </p:nvSpPr>
        <p:spPr>
          <a:xfrm>
            <a:off x="1827" y="-4174"/>
            <a:ext cx="4081218" cy="6858000"/>
          </a:xfrm>
          <a:prstGeom prst="rect">
            <a:avLst/>
          </a:prstGeom>
          <a:solidFill>
            <a:srgbClr val="1028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1" name="Google Shape;361;p46"/>
          <p:cNvSpPr txBox="1"/>
          <p:nvPr/>
        </p:nvSpPr>
        <p:spPr>
          <a:xfrm>
            <a:off x="6926628" y="887626"/>
            <a:ext cx="4872082" cy="941266"/>
          </a:xfrm>
          <a:prstGeom prst="rect">
            <a:avLst/>
          </a:prstGeom>
          <a:noFill/>
          <a:ln>
            <a:noFill/>
          </a:ln>
        </p:spPr>
        <p:txBody>
          <a:bodyPr anchorCtr="0" anchor="t" bIns="45700" lIns="91425" spcFirstLastPara="1" rIns="91425" wrap="square" tIns="45700">
            <a:normAutofit fontScale="40000" lnSpcReduction="20000"/>
          </a:bodyPr>
          <a:lstStyle/>
          <a:p>
            <a:pPr indent="0" lvl="0" marL="0" marR="0" rtl="0" algn="l">
              <a:lnSpc>
                <a:spcPct val="90000"/>
              </a:lnSpc>
              <a:spcBef>
                <a:spcPts val="0"/>
              </a:spcBef>
              <a:spcAft>
                <a:spcPts val="0"/>
              </a:spcAft>
              <a:buNone/>
            </a:pPr>
            <a:r>
              <a:rPr b="1" i="1" lang="en-GB" sz="5500" u="none" cap="none" strike="noStrike">
                <a:solidFill>
                  <a:schemeClr val="dk1"/>
                </a:solidFill>
                <a:latin typeface="Playfair Display"/>
                <a:ea typeface="Playfair Display"/>
                <a:cs typeface="Playfair Display"/>
                <a:sym typeface="Playfair Display"/>
              </a:rPr>
              <a:t> </a:t>
            </a:r>
            <a:r>
              <a:rPr b="1" i="1" lang="en-GB" sz="8400" u="none" cap="none" strike="noStrike">
                <a:solidFill>
                  <a:schemeClr val="dk1"/>
                </a:solidFill>
                <a:latin typeface="Playfair Display"/>
                <a:ea typeface="Playfair Display"/>
                <a:cs typeface="Playfair Display"/>
                <a:sym typeface="Playfair Display"/>
              </a:rPr>
              <a:t>2024 – objectives</a:t>
            </a:r>
            <a:endParaRPr b="1" i="1" sz="8400" u="none" cap="none" strike="noStrike">
              <a:solidFill>
                <a:schemeClr val="dk1"/>
              </a:solidFill>
              <a:latin typeface="Playfair Display"/>
              <a:ea typeface="Playfair Display"/>
              <a:cs typeface="Playfair Display"/>
              <a:sym typeface="Playfair Display"/>
            </a:endParaRPr>
          </a:p>
          <a:p>
            <a:pPr indent="0" lvl="0" marL="0" marR="0" rtl="0" algn="l">
              <a:lnSpc>
                <a:spcPct val="90000"/>
              </a:lnSpc>
              <a:spcBef>
                <a:spcPts val="0"/>
              </a:spcBef>
              <a:spcAft>
                <a:spcPts val="0"/>
              </a:spcAft>
              <a:buClr>
                <a:schemeClr val="dk1"/>
              </a:buClr>
              <a:buSzPct val="250000"/>
              <a:buFont typeface="Arial"/>
              <a:buNone/>
            </a:pPr>
            <a:r>
              <a:t/>
            </a:r>
            <a:endParaRPr b="1" i="1" sz="5500" u="none" cap="none" strike="noStrike">
              <a:solidFill>
                <a:schemeClr val="dk1"/>
              </a:solidFill>
              <a:latin typeface="Playfair Display"/>
              <a:ea typeface="Playfair Display"/>
              <a:cs typeface="Playfair Display"/>
              <a:sym typeface="Playfair Display"/>
            </a:endParaRPr>
          </a:p>
          <a:p>
            <a:pPr indent="0" lvl="0" marL="0" marR="0" rtl="0" algn="l">
              <a:lnSpc>
                <a:spcPct val="90000"/>
              </a:lnSpc>
              <a:spcBef>
                <a:spcPts val="0"/>
              </a:spcBef>
              <a:spcAft>
                <a:spcPts val="0"/>
              </a:spcAft>
              <a:buClr>
                <a:schemeClr val="dk1"/>
              </a:buClr>
              <a:buSzPct val="250000"/>
              <a:buFont typeface="Arial"/>
              <a:buNone/>
            </a:pPr>
            <a:r>
              <a:rPr b="1" i="1" lang="en-GB" sz="5500" u="none" cap="none" strike="noStrike">
                <a:solidFill>
                  <a:schemeClr val="dk1"/>
                </a:solidFill>
                <a:latin typeface="Playfair Display"/>
                <a:ea typeface="Playfair Display"/>
                <a:cs typeface="Playfair Display"/>
                <a:sym typeface="Playfair Display"/>
              </a:rPr>
              <a:t>Growth and opportunity</a:t>
            </a:r>
            <a:endParaRPr b="1" i="1" sz="3600" u="none" cap="none" strike="noStrike">
              <a:solidFill>
                <a:schemeClr val="dk1"/>
              </a:solidFill>
              <a:latin typeface="Playfair Display"/>
              <a:ea typeface="Playfair Display"/>
              <a:cs typeface="Playfair Display"/>
              <a:sym typeface="Playfair Display"/>
            </a:endParaRPr>
          </a:p>
        </p:txBody>
      </p:sp>
      <p:sp>
        <p:nvSpPr>
          <p:cNvPr id="362" name="Google Shape;362;p46"/>
          <p:cNvSpPr txBox="1"/>
          <p:nvPr/>
        </p:nvSpPr>
        <p:spPr>
          <a:xfrm>
            <a:off x="6830190" y="2184190"/>
            <a:ext cx="5064958" cy="3801944"/>
          </a:xfrm>
          <a:prstGeom prst="rect">
            <a:avLst/>
          </a:prstGeom>
          <a:noFill/>
          <a:ln>
            <a:noFill/>
          </a:ln>
        </p:spPr>
        <p:txBody>
          <a:bodyPr anchorCtr="0" anchor="t" bIns="45700" lIns="91425" spcFirstLastPara="1" rIns="91425" wrap="square" tIns="45700">
            <a:noAutofit/>
          </a:bodyPr>
          <a:lstStyle/>
          <a:p>
            <a:pPr indent="-571500" lvl="0" marL="571500" marR="0" rtl="0" algn="l">
              <a:lnSpc>
                <a:spcPct val="90000"/>
              </a:lnSpc>
              <a:spcBef>
                <a:spcPts val="0"/>
              </a:spcBef>
              <a:spcAft>
                <a:spcPts val="0"/>
              </a:spcAft>
              <a:buClr>
                <a:schemeClr val="dk1"/>
              </a:buClr>
              <a:buSzPts val="1600"/>
              <a:buFont typeface="Arial"/>
              <a:buChar char="•"/>
            </a:pPr>
            <a:r>
              <a:rPr b="0" i="0" lang="en-GB" sz="2400" u="none" cap="none" strike="noStrike">
                <a:solidFill>
                  <a:schemeClr val="dk1"/>
                </a:solidFill>
                <a:latin typeface="Open Sans"/>
                <a:ea typeface="Open Sans"/>
                <a:cs typeface="Open Sans"/>
                <a:sym typeface="Open Sans"/>
              </a:rPr>
              <a:t>Strategic and operational targets for the first time</a:t>
            </a:r>
            <a:endParaRPr/>
          </a:p>
          <a:p>
            <a:pPr indent="-469900" lvl="0" marL="571500" marR="0" rtl="0" algn="l">
              <a:lnSpc>
                <a:spcPct val="90000"/>
              </a:lnSpc>
              <a:spcBef>
                <a:spcPts val="0"/>
              </a:spcBef>
              <a:spcAft>
                <a:spcPts val="0"/>
              </a:spcAft>
              <a:buClr>
                <a:schemeClr val="dk1"/>
              </a:buClr>
              <a:buSzPts val="1600"/>
              <a:buFont typeface="Arial"/>
              <a:buNone/>
            </a:pPr>
            <a:r>
              <a:t/>
            </a:r>
            <a:endParaRPr b="0" i="0" sz="2400" u="none" cap="none" strike="noStrike">
              <a:solidFill>
                <a:schemeClr val="dk1"/>
              </a:solidFill>
              <a:latin typeface="Open Sans"/>
              <a:ea typeface="Open Sans"/>
              <a:cs typeface="Open Sans"/>
              <a:sym typeface="Open Sans"/>
            </a:endParaRPr>
          </a:p>
          <a:p>
            <a:pPr indent="-571500" lvl="0" marL="571500" marR="0" rtl="0" algn="l">
              <a:lnSpc>
                <a:spcPct val="90000"/>
              </a:lnSpc>
              <a:spcBef>
                <a:spcPts val="0"/>
              </a:spcBef>
              <a:spcAft>
                <a:spcPts val="0"/>
              </a:spcAft>
              <a:buClr>
                <a:schemeClr val="dk1"/>
              </a:buClr>
              <a:buSzPts val="1600"/>
              <a:buFont typeface="Arial"/>
              <a:buChar char="•"/>
            </a:pPr>
            <a:r>
              <a:rPr b="0" i="0" lang="en-GB" sz="2400" u="none" cap="none" strike="noStrike">
                <a:solidFill>
                  <a:schemeClr val="dk1"/>
                </a:solidFill>
                <a:latin typeface="Open Sans"/>
                <a:ea typeface="Open Sans"/>
                <a:cs typeface="Open Sans"/>
                <a:sym typeface="Open Sans"/>
              </a:rPr>
              <a:t>Strategic targets – we do to enable our growth </a:t>
            </a:r>
            <a:endParaRPr/>
          </a:p>
          <a:p>
            <a:pPr indent="-469900" lvl="0" marL="571500" marR="0" rtl="0" algn="l">
              <a:lnSpc>
                <a:spcPct val="90000"/>
              </a:lnSpc>
              <a:spcBef>
                <a:spcPts val="0"/>
              </a:spcBef>
              <a:spcAft>
                <a:spcPts val="0"/>
              </a:spcAft>
              <a:buClr>
                <a:schemeClr val="dk1"/>
              </a:buClr>
              <a:buSzPts val="1600"/>
              <a:buFont typeface="Arial"/>
              <a:buNone/>
            </a:pPr>
            <a:r>
              <a:t/>
            </a:r>
            <a:endParaRPr b="0" i="0" sz="2400" u="none" cap="none" strike="noStrike">
              <a:solidFill>
                <a:schemeClr val="dk1"/>
              </a:solidFill>
              <a:latin typeface="Open Sans"/>
              <a:ea typeface="Open Sans"/>
              <a:cs typeface="Open Sans"/>
              <a:sym typeface="Open Sans"/>
            </a:endParaRPr>
          </a:p>
          <a:p>
            <a:pPr indent="-571500" lvl="0" marL="571500" marR="0" rtl="0" algn="l">
              <a:lnSpc>
                <a:spcPct val="90000"/>
              </a:lnSpc>
              <a:spcBef>
                <a:spcPts val="0"/>
              </a:spcBef>
              <a:spcAft>
                <a:spcPts val="0"/>
              </a:spcAft>
              <a:buClr>
                <a:schemeClr val="dk1"/>
              </a:buClr>
              <a:buSzPts val="1600"/>
              <a:buFont typeface="Arial"/>
              <a:buChar char="•"/>
            </a:pPr>
            <a:r>
              <a:rPr b="0" i="0" lang="en-GB" sz="2400" u="none" cap="none" strike="noStrike">
                <a:solidFill>
                  <a:schemeClr val="dk1"/>
                </a:solidFill>
                <a:latin typeface="Open Sans"/>
                <a:ea typeface="Open Sans"/>
                <a:cs typeface="Open Sans"/>
                <a:sym typeface="Open Sans"/>
              </a:rPr>
              <a:t>Operational targets – support our growth this year </a:t>
            </a:r>
            <a:endParaRPr/>
          </a:p>
          <a:p>
            <a:pPr indent="0" lvl="0" marL="0" marR="0" rtl="0" algn="l">
              <a:lnSpc>
                <a:spcPct val="90000"/>
              </a:lnSpc>
              <a:spcBef>
                <a:spcPts val="0"/>
              </a:spcBef>
              <a:spcAft>
                <a:spcPts val="0"/>
              </a:spcAft>
              <a:buNone/>
            </a:pPr>
            <a:r>
              <a:t/>
            </a:r>
            <a:endParaRPr b="0" i="0" sz="2400" u="none" cap="none" strike="noStrike">
              <a:solidFill>
                <a:schemeClr val="dk1"/>
              </a:solidFill>
              <a:latin typeface="Open Sans"/>
              <a:ea typeface="Open Sans"/>
              <a:cs typeface="Open Sans"/>
              <a:sym typeface="Open Sans"/>
            </a:endParaRPr>
          </a:p>
          <a:p>
            <a:pPr indent="-469900" lvl="0" marL="571500" marR="0" rtl="0" algn="l">
              <a:lnSpc>
                <a:spcPct val="90000"/>
              </a:lnSpc>
              <a:spcBef>
                <a:spcPts val="0"/>
              </a:spcBef>
              <a:spcAft>
                <a:spcPts val="0"/>
              </a:spcAft>
              <a:buClr>
                <a:schemeClr val="dk1"/>
              </a:buClr>
              <a:buSzPts val="1600"/>
              <a:buFont typeface="Arial"/>
              <a:buNone/>
            </a:pPr>
            <a:r>
              <a:t/>
            </a:r>
            <a:endParaRPr b="0" i="0" sz="2400" u="none" cap="none" strike="noStrike">
              <a:solidFill>
                <a:schemeClr val="dk1"/>
              </a:solidFill>
              <a:latin typeface="Open Sans"/>
              <a:ea typeface="Open Sans"/>
              <a:cs typeface="Open Sans"/>
              <a:sym typeface="Open Sans"/>
            </a:endParaRPr>
          </a:p>
          <a:p>
            <a:pPr indent="-469900" lvl="0" marL="571500" marR="0" rtl="0" algn="l">
              <a:lnSpc>
                <a:spcPct val="90000"/>
              </a:lnSpc>
              <a:spcBef>
                <a:spcPts val="0"/>
              </a:spcBef>
              <a:spcAft>
                <a:spcPts val="0"/>
              </a:spcAft>
              <a:buClr>
                <a:schemeClr val="dk1"/>
              </a:buClr>
              <a:buSzPts val="1600"/>
              <a:buFont typeface="Arial"/>
              <a:buNone/>
            </a:pPr>
            <a:r>
              <a:t/>
            </a:r>
            <a:endParaRPr b="0" i="0" sz="3600" u="none" cap="none" strike="noStrike">
              <a:solidFill>
                <a:schemeClr val="dk1"/>
              </a:solidFill>
              <a:latin typeface="Open Sans"/>
              <a:ea typeface="Open Sans"/>
              <a:cs typeface="Open Sans"/>
              <a:sym typeface="Open Sans"/>
            </a:endParaRPr>
          </a:p>
          <a:p>
            <a:pPr indent="-469900" lvl="0" marL="571500" marR="0" rtl="0" algn="l">
              <a:lnSpc>
                <a:spcPct val="90000"/>
              </a:lnSpc>
              <a:spcBef>
                <a:spcPts val="0"/>
              </a:spcBef>
              <a:spcAft>
                <a:spcPts val="0"/>
              </a:spcAft>
              <a:buClr>
                <a:schemeClr val="dk1"/>
              </a:buClr>
              <a:buSzPts val="1600"/>
              <a:buFont typeface="Arial"/>
              <a:buNone/>
            </a:pPr>
            <a:r>
              <a:t/>
            </a:r>
            <a:endParaRPr b="0" i="0" sz="3600" u="none" cap="none" strike="noStrike">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Clr>
                <a:schemeClr val="dk1"/>
              </a:buClr>
              <a:buSzPts val="1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sp>
        <p:nvSpPr>
          <p:cNvPr id="363" name="Google Shape;363;p46"/>
          <p:cNvSpPr txBox="1"/>
          <p:nvPr/>
        </p:nvSpPr>
        <p:spPr>
          <a:xfrm>
            <a:off x="7069617" y="2220562"/>
            <a:ext cx="4176435" cy="998183"/>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400"/>
              <a:buFont typeface="Arial"/>
              <a:buNone/>
            </a:pPr>
            <a:r>
              <a:t/>
            </a:r>
            <a:endParaRPr b="0" i="0" sz="2400" u="none" cap="none" strike="noStrike">
              <a:solidFill>
                <a:srgbClr val="000000"/>
              </a:solidFill>
              <a:latin typeface="Open Sans"/>
              <a:ea typeface="Open Sans"/>
              <a:cs typeface="Open Sans"/>
              <a:sym typeface="Open Sans"/>
            </a:endParaRPr>
          </a:p>
        </p:txBody>
      </p:sp>
      <p:sp>
        <p:nvSpPr>
          <p:cNvPr id="364" name="Google Shape;364;p46"/>
          <p:cNvSpPr txBox="1"/>
          <p:nvPr>
            <p:ph idx="1" type="body"/>
          </p:nvPr>
        </p:nvSpPr>
        <p:spPr>
          <a:xfrm>
            <a:off x="838200" y="1825625"/>
            <a:ext cx="5700252"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365" name="Google Shape;365;p46"/>
          <p:cNvSpPr/>
          <p:nvPr/>
        </p:nvSpPr>
        <p:spPr>
          <a:xfrm>
            <a:off x="838200" y="887626"/>
            <a:ext cx="5450642" cy="5289337"/>
          </a:xfrm>
          <a:prstGeom prst="rect">
            <a:avLst/>
          </a:prstGeom>
          <a:solidFill>
            <a:schemeClr val="lt1"/>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6" name="Google Shape;366;p46"/>
          <p:cNvSpPr/>
          <p:nvPr/>
        </p:nvSpPr>
        <p:spPr>
          <a:xfrm>
            <a:off x="2537818" y="1063753"/>
            <a:ext cx="1864120" cy="1618538"/>
          </a:xfrm>
          <a:prstGeom prst="hexagon">
            <a:avLst>
              <a:gd fmla="val 25000" name="adj"/>
              <a:gd fmla="val 115470" name="vf"/>
            </a:avLst>
          </a:prstGeom>
          <a:solidFill>
            <a:srgbClr val="DA6657"/>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7" name="Google Shape;367;p46"/>
          <p:cNvSpPr/>
          <p:nvPr/>
        </p:nvSpPr>
        <p:spPr>
          <a:xfrm>
            <a:off x="4076067" y="1935353"/>
            <a:ext cx="1864120" cy="1618538"/>
          </a:xfrm>
          <a:prstGeom prst="hexagon">
            <a:avLst>
              <a:gd fmla="val 25000" name="adj"/>
              <a:gd fmla="val 115470" name="vf"/>
            </a:avLst>
          </a:prstGeom>
          <a:solidFill>
            <a:srgbClr val="DA6657"/>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8" name="Google Shape;368;p46"/>
          <p:cNvSpPr/>
          <p:nvPr/>
        </p:nvSpPr>
        <p:spPr>
          <a:xfrm>
            <a:off x="933191" y="3566109"/>
            <a:ext cx="1864120" cy="1618538"/>
          </a:xfrm>
          <a:prstGeom prst="hexagon">
            <a:avLst>
              <a:gd fmla="val 25000" name="adj"/>
              <a:gd fmla="val 115470" name="vf"/>
            </a:avLst>
          </a:prstGeom>
          <a:solidFill>
            <a:srgbClr val="DA6657"/>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9" name="Google Shape;369;p46"/>
          <p:cNvSpPr/>
          <p:nvPr/>
        </p:nvSpPr>
        <p:spPr>
          <a:xfrm>
            <a:off x="981356" y="1865040"/>
            <a:ext cx="1864120" cy="1618538"/>
          </a:xfrm>
          <a:prstGeom prst="hexagon">
            <a:avLst>
              <a:gd fmla="val 25000" name="adj"/>
              <a:gd fmla="val 115470" name="vf"/>
            </a:avLst>
          </a:prstGeom>
          <a:solidFill>
            <a:srgbClr val="DA6657"/>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0" name="Google Shape;370;p46"/>
          <p:cNvSpPr/>
          <p:nvPr/>
        </p:nvSpPr>
        <p:spPr>
          <a:xfrm>
            <a:off x="2497696" y="2764822"/>
            <a:ext cx="1864120" cy="1618538"/>
          </a:xfrm>
          <a:prstGeom prst="hexagon">
            <a:avLst>
              <a:gd fmla="val 25000" name="adj"/>
              <a:gd fmla="val 115470" name="vf"/>
            </a:avLst>
          </a:prstGeom>
          <a:solidFill>
            <a:srgbClr val="FFFF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371" name="Google Shape;371;p46"/>
          <p:cNvSpPr/>
          <p:nvPr/>
        </p:nvSpPr>
        <p:spPr>
          <a:xfrm>
            <a:off x="2468327" y="4465891"/>
            <a:ext cx="1864120" cy="1618538"/>
          </a:xfrm>
          <a:prstGeom prst="hexagon">
            <a:avLst>
              <a:gd fmla="val 25000" name="adj"/>
              <a:gd fmla="val 115470" name="vf"/>
            </a:avLst>
          </a:prstGeom>
          <a:solidFill>
            <a:srgbClr val="DA6657"/>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2" name="Google Shape;372;p46"/>
          <p:cNvSpPr/>
          <p:nvPr/>
        </p:nvSpPr>
        <p:spPr>
          <a:xfrm>
            <a:off x="4021128" y="3631425"/>
            <a:ext cx="1864120" cy="1618538"/>
          </a:xfrm>
          <a:prstGeom prst="hexagon">
            <a:avLst>
              <a:gd fmla="val 25000" name="adj"/>
              <a:gd fmla="val 115470" name="vf"/>
            </a:avLst>
          </a:prstGeom>
          <a:solidFill>
            <a:srgbClr val="DA6657"/>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73" name="Google Shape;373;p46"/>
          <p:cNvSpPr txBox="1"/>
          <p:nvPr/>
        </p:nvSpPr>
        <p:spPr>
          <a:xfrm>
            <a:off x="2731567" y="1396356"/>
            <a:ext cx="161668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      The Transform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   Vision</a:t>
            </a:r>
            <a:endParaRPr/>
          </a:p>
        </p:txBody>
      </p:sp>
      <p:sp>
        <p:nvSpPr>
          <p:cNvPr id="374" name="Google Shape;374;p46"/>
          <p:cNvSpPr txBox="1"/>
          <p:nvPr/>
        </p:nvSpPr>
        <p:spPr>
          <a:xfrm>
            <a:off x="1325971" y="3814117"/>
            <a:ext cx="161668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A new nation -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Scotland</a:t>
            </a:r>
            <a:endParaRPr/>
          </a:p>
        </p:txBody>
      </p:sp>
      <p:sp>
        <p:nvSpPr>
          <p:cNvPr id="375" name="Google Shape;375;p46"/>
          <p:cNvSpPr txBox="1"/>
          <p:nvPr/>
        </p:nvSpPr>
        <p:spPr>
          <a:xfrm>
            <a:off x="4428098" y="2166293"/>
            <a:ext cx="161668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Five year          income     plan  </a:t>
            </a:r>
            <a:endParaRPr/>
          </a:p>
        </p:txBody>
      </p:sp>
      <p:sp>
        <p:nvSpPr>
          <p:cNvPr id="376" name="Google Shape;376;p46"/>
          <p:cNvSpPr txBox="1"/>
          <p:nvPr/>
        </p:nvSpPr>
        <p:spPr>
          <a:xfrm>
            <a:off x="2570327" y="4737472"/>
            <a:ext cx="1892909"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      Build Ambassador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    maturity</a:t>
            </a:r>
            <a:endParaRPr/>
          </a:p>
        </p:txBody>
      </p:sp>
      <p:sp>
        <p:nvSpPr>
          <p:cNvPr id="377" name="Google Shape;377;p46"/>
          <p:cNvSpPr txBox="1"/>
          <p:nvPr/>
        </p:nvSpPr>
        <p:spPr>
          <a:xfrm>
            <a:off x="4123015" y="4031620"/>
            <a:ext cx="224506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Equipping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CWG leaders</a:t>
            </a:r>
            <a:endParaRPr/>
          </a:p>
        </p:txBody>
      </p:sp>
      <p:sp>
        <p:nvSpPr>
          <p:cNvPr id="378" name="Google Shape;378;p46"/>
          <p:cNvSpPr txBox="1"/>
          <p:nvPr/>
        </p:nvSpPr>
        <p:spPr>
          <a:xfrm>
            <a:off x="1065791" y="2320366"/>
            <a:ext cx="224506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Core activity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and partners</a:t>
            </a:r>
            <a:endParaRPr/>
          </a:p>
        </p:txBody>
      </p:sp>
      <p:sp>
        <p:nvSpPr>
          <p:cNvPr id="379" name="Google Shape;379;p46"/>
          <p:cNvSpPr txBox="1"/>
          <p:nvPr/>
        </p:nvSpPr>
        <p:spPr>
          <a:xfrm>
            <a:off x="2621414" y="3212166"/>
            <a:ext cx="161668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    </a:t>
            </a:r>
            <a:r>
              <a:rPr b="0" i="0" lang="en-GB" sz="2000" u="none" cap="none" strike="noStrike">
                <a:solidFill>
                  <a:schemeClr val="dk1"/>
                </a:solidFill>
                <a:latin typeface="Open Sans"/>
                <a:ea typeface="Open Sans"/>
                <a:cs typeface="Open Sans"/>
                <a:sym typeface="Open Sans"/>
              </a:rPr>
              <a:t>Growth </a:t>
            </a:r>
            <a:endParaRPr/>
          </a:p>
          <a:p>
            <a:pPr indent="0" lvl="0" marL="0" marR="0" rtl="0" algn="l">
              <a:lnSpc>
                <a:spcPct val="100000"/>
              </a:lnSpc>
              <a:spcBef>
                <a:spcPts val="0"/>
              </a:spcBef>
              <a:spcAft>
                <a:spcPts val="0"/>
              </a:spcAft>
              <a:buNone/>
            </a:pPr>
            <a:r>
              <a:rPr b="0" i="0" lang="en-GB" sz="2000" u="none" cap="none" strike="noStrike">
                <a:solidFill>
                  <a:schemeClr val="dk1"/>
                </a:solidFill>
                <a:latin typeface="Open Sans"/>
                <a:ea typeface="Open Sans"/>
                <a:cs typeface="Open Sans"/>
                <a:sym typeface="Open Sans"/>
              </a:rPr>
              <a:t>opportunity</a:t>
            </a:r>
            <a:endParaRPr/>
          </a:p>
        </p:txBody>
      </p:sp>
      <p:sp>
        <p:nvSpPr>
          <p:cNvPr id="380" name="Google Shape;380;p46"/>
          <p:cNvSpPr txBox="1"/>
          <p:nvPr/>
        </p:nvSpPr>
        <p:spPr>
          <a:xfrm>
            <a:off x="737409" y="5955815"/>
            <a:ext cx="3338658" cy="94126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1" i="1" lang="en-GB" sz="5500" u="none" cap="none" strike="noStrike">
                <a:solidFill>
                  <a:schemeClr val="dk1"/>
                </a:solidFill>
                <a:latin typeface="Playfair Display"/>
                <a:ea typeface="Playfair Display"/>
                <a:cs typeface="Playfair Display"/>
                <a:sym typeface="Playfair Display"/>
              </a:rPr>
              <a:t> </a:t>
            </a:r>
            <a:r>
              <a:rPr b="1" i="1" lang="en-GB" sz="2400" u="none" cap="none" strike="noStrike">
                <a:solidFill>
                  <a:schemeClr val="lt1"/>
                </a:solidFill>
                <a:latin typeface="Playfair Display"/>
                <a:ea typeface="Playfair Display"/>
                <a:cs typeface="Playfair Display"/>
                <a:sym typeface="Playfair Display"/>
              </a:rPr>
              <a:t>Our strategic targets</a:t>
            </a:r>
            <a:endParaRPr b="1" i="1" sz="2400" u="none" cap="none" strike="noStrike">
              <a:solidFill>
                <a:schemeClr val="lt1"/>
              </a:solidFill>
              <a:latin typeface="Playfair Display"/>
              <a:ea typeface="Playfair Display"/>
              <a:cs typeface="Playfair Display"/>
              <a:sym typeface="Playfair Display"/>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18"/>
          <p:cNvSpPr txBox="1"/>
          <p:nvPr/>
        </p:nvSpPr>
        <p:spPr>
          <a:xfrm>
            <a:off x="454273" y="979756"/>
            <a:ext cx="4356718" cy="84095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400"/>
              <a:buFont typeface="Arial"/>
              <a:buNone/>
            </a:pPr>
            <a:r>
              <a:rPr b="1" i="0" lang="en-GB" sz="2400" u="none" cap="none" strike="noStrike">
                <a:solidFill>
                  <a:srgbClr val="000000"/>
                </a:solidFill>
                <a:latin typeface="Playfair Display"/>
                <a:ea typeface="Playfair Display"/>
                <a:cs typeface="Playfair Display"/>
                <a:sym typeface="Playfair Display"/>
              </a:rPr>
              <a:t>Opportunity to lead and learn</a:t>
            </a:r>
            <a:endParaRPr b="0" i="0" sz="2400" u="none" cap="none" strike="noStrike">
              <a:solidFill>
                <a:srgbClr val="000000"/>
              </a:solidFill>
              <a:latin typeface="Playfair Display"/>
              <a:ea typeface="Playfair Display"/>
              <a:cs typeface="Playfair Display"/>
              <a:sym typeface="Playfair Display"/>
            </a:endParaRPr>
          </a:p>
        </p:txBody>
      </p:sp>
      <p:sp>
        <p:nvSpPr>
          <p:cNvPr id="386" name="Google Shape;386;p18"/>
          <p:cNvSpPr txBox="1"/>
          <p:nvPr/>
        </p:nvSpPr>
        <p:spPr>
          <a:xfrm>
            <a:off x="303419" y="355189"/>
            <a:ext cx="5640361" cy="744406"/>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1000"/>
              </a:spcBef>
              <a:spcAft>
                <a:spcPts val="0"/>
              </a:spcAft>
              <a:buClr>
                <a:srgbClr val="000000"/>
              </a:buClr>
              <a:buSzPct val="142857"/>
              <a:buFont typeface="Arial"/>
              <a:buNone/>
            </a:pPr>
            <a:r>
              <a:rPr b="1" i="1" lang="en-GB" sz="5500" u="none" cap="none" strike="noStrike">
                <a:solidFill>
                  <a:srgbClr val="000000"/>
                </a:solidFill>
                <a:latin typeface="Playfair Display"/>
                <a:ea typeface="Playfair Display"/>
                <a:cs typeface="Playfair Display"/>
                <a:sym typeface="Playfair Display"/>
              </a:rPr>
              <a:t>A new nation: Scotland</a:t>
            </a:r>
            <a:endParaRPr b="1" i="1" sz="2400" u="none" cap="none" strike="noStrike">
              <a:solidFill>
                <a:schemeClr val="dk1"/>
              </a:solidFill>
              <a:latin typeface="Playfair Display"/>
              <a:ea typeface="Playfair Display"/>
              <a:cs typeface="Playfair Display"/>
              <a:sym typeface="Playfair Display"/>
            </a:endParaRPr>
          </a:p>
        </p:txBody>
      </p:sp>
      <p:sp>
        <p:nvSpPr>
          <p:cNvPr id="387" name="Google Shape;387;p18"/>
          <p:cNvSpPr/>
          <p:nvPr/>
        </p:nvSpPr>
        <p:spPr>
          <a:xfrm>
            <a:off x="7240826" y="-17312"/>
            <a:ext cx="4948323" cy="6871137"/>
          </a:xfrm>
          <a:prstGeom prst="rect">
            <a:avLst/>
          </a:prstGeom>
          <a:solidFill>
            <a:srgbClr val="DA66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8" name="Google Shape;388;p18"/>
          <p:cNvSpPr txBox="1"/>
          <p:nvPr>
            <p:ph idx="1" type="body"/>
          </p:nvPr>
        </p:nvSpPr>
        <p:spPr>
          <a:xfrm>
            <a:off x="454272" y="1820715"/>
            <a:ext cx="6565959" cy="4351338"/>
          </a:xfrm>
          <a:prstGeom prst="rect">
            <a:avLst/>
          </a:prstGeom>
          <a:noFill/>
          <a:ln>
            <a:noFill/>
          </a:ln>
        </p:spPr>
        <p:txBody>
          <a:bodyPr anchorCtr="0" anchor="t" bIns="45700" lIns="91425" spcFirstLastPara="1" rIns="91425" wrap="square" tIns="45700">
            <a:normAutofit fontScale="85000" lnSpcReduction="20000"/>
          </a:bodyPr>
          <a:lstStyle/>
          <a:p>
            <a:pPr indent="-342900" lvl="0" marL="457200" rtl="0" algn="l">
              <a:lnSpc>
                <a:spcPct val="90000"/>
              </a:lnSpc>
              <a:spcBef>
                <a:spcPts val="1000"/>
              </a:spcBef>
              <a:spcAft>
                <a:spcPts val="0"/>
              </a:spcAft>
              <a:buClr>
                <a:schemeClr val="dk1"/>
              </a:buClr>
              <a:buSzPct val="75630"/>
              <a:buChar char="•"/>
            </a:pPr>
            <a:r>
              <a:rPr lang="en-GB"/>
              <a:t>We do have a limited number of groups in Scotland, but small compared to England</a:t>
            </a:r>
            <a:endParaRPr/>
          </a:p>
          <a:p>
            <a:pPr indent="-342900" lvl="0" marL="457200" rtl="0" algn="l">
              <a:lnSpc>
                <a:spcPct val="90000"/>
              </a:lnSpc>
              <a:spcBef>
                <a:spcPts val="1000"/>
              </a:spcBef>
              <a:spcAft>
                <a:spcPts val="0"/>
              </a:spcAft>
              <a:buClr>
                <a:schemeClr val="dk1"/>
              </a:buClr>
              <a:buSzPct val="75630"/>
              <a:buChar char="•"/>
            </a:pPr>
            <a:r>
              <a:rPr lang="en-GB"/>
              <a:t>We have the skills and experience</a:t>
            </a:r>
            <a:endParaRPr/>
          </a:p>
          <a:p>
            <a:pPr indent="-342900" lvl="0" marL="457200" rtl="0" algn="l">
              <a:lnSpc>
                <a:spcPct val="90000"/>
              </a:lnSpc>
              <a:spcBef>
                <a:spcPts val="1000"/>
              </a:spcBef>
              <a:spcAft>
                <a:spcPts val="0"/>
              </a:spcAft>
              <a:buClr>
                <a:schemeClr val="dk1"/>
              </a:buClr>
              <a:buSzPct val="75630"/>
              <a:buChar char="•"/>
            </a:pPr>
            <a:r>
              <a:rPr lang="en-GB"/>
              <a:t>The Haldane Trust has provided 10K kickstart funding</a:t>
            </a:r>
            <a:endParaRPr/>
          </a:p>
          <a:p>
            <a:pPr indent="-342900" lvl="0" marL="457200" rtl="0" algn="l">
              <a:lnSpc>
                <a:spcPct val="90000"/>
              </a:lnSpc>
              <a:spcBef>
                <a:spcPts val="1000"/>
              </a:spcBef>
              <a:spcAft>
                <a:spcPts val="0"/>
              </a:spcAft>
              <a:buClr>
                <a:schemeClr val="dk1"/>
              </a:buClr>
              <a:buSzPct val="75630"/>
              <a:buChar char="•"/>
            </a:pPr>
            <a:r>
              <a:rPr lang="en-GB"/>
              <a:t>Andrea Thomas is our Scottish Lead Ambassador with a mission to plant 3 new sector groups, 30 CWGs with 300 new workplace advocates. </a:t>
            </a:r>
            <a:endParaRPr/>
          </a:p>
          <a:p>
            <a:pPr indent="-342900" lvl="0" marL="457200" rtl="0" algn="l">
              <a:lnSpc>
                <a:spcPct val="90000"/>
              </a:lnSpc>
              <a:spcBef>
                <a:spcPts val="1000"/>
              </a:spcBef>
              <a:spcAft>
                <a:spcPts val="0"/>
              </a:spcAft>
              <a:buClr>
                <a:schemeClr val="dk1"/>
              </a:buClr>
              <a:buSzPct val="75630"/>
              <a:buChar char="•"/>
            </a:pPr>
            <a:r>
              <a:rPr lang="en-GB"/>
              <a:t>One year, aim to be sustainable</a:t>
            </a:r>
            <a:endParaRPr/>
          </a:p>
          <a:p>
            <a:pPr indent="-342900" lvl="0" marL="457200" rtl="0" algn="l">
              <a:lnSpc>
                <a:spcPct val="90000"/>
              </a:lnSpc>
              <a:spcBef>
                <a:spcPts val="1000"/>
              </a:spcBef>
              <a:spcAft>
                <a:spcPts val="0"/>
              </a:spcAft>
              <a:buClr>
                <a:schemeClr val="dk1"/>
              </a:buClr>
              <a:buSzPct val="75630"/>
              <a:buChar char="•"/>
            </a:pPr>
            <a:r>
              <a:rPr lang="en-GB"/>
              <a:t>Could we extend to other areas …</a:t>
            </a:r>
            <a:endParaRPr/>
          </a:p>
          <a:p>
            <a:pPr indent="-342900" lvl="0" marL="457200" rtl="0" algn="l">
              <a:lnSpc>
                <a:spcPct val="90000"/>
              </a:lnSpc>
              <a:spcBef>
                <a:spcPts val="1000"/>
              </a:spcBef>
              <a:spcAft>
                <a:spcPts val="0"/>
              </a:spcAft>
              <a:buClr>
                <a:schemeClr val="dk1"/>
              </a:buClr>
              <a:buSzPct val="75630"/>
              <a:buChar char="•"/>
            </a:pPr>
            <a:r>
              <a:rPr lang="en-GB"/>
              <a:t>A challenge we are looking forward to!</a:t>
            </a:r>
            <a:endParaRPr/>
          </a:p>
          <a:p>
            <a:pPr indent="-228600" lvl="0" marL="457200" rtl="0" algn="l">
              <a:lnSpc>
                <a:spcPct val="90000"/>
              </a:lnSpc>
              <a:spcBef>
                <a:spcPts val="1000"/>
              </a:spcBef>
              <a:spcAft>
                <a:spcPts val="0"/>
              </a:spcAft>
              <a:buClr>
                <a:schemeClr val="dk1"/>
              </a:buClr>
              <a:buSzPct val="75630"/>
              <a:buNone/>
            </a:pPr>
            <a:r>
              <a:t/>
            </a:r>
            <a:endParaRPr/>
          </a:p>
          <a:p>
            <a:pPr indent="0" lvl="0" marL="114300" rtl="0" algn="l">
              <a:lnSpc>
                <a:spcPct val="90000"/>
              </a:lnSpc>
              <a:spcBef>
                <a:spcPts val="1000"/>
              </a:spcBef>
              <a:spcAft>
                <a:spcPts val="0"/>
              </a:spcAft>
              <a:buSzPct val="75630"/>
              <a:buNone/>
            </a:pPr>
            <a:r>
              <a:t/>
            </a:r>
            <a:endParaRPr/>
          </a:p>
          <a:p>
            <a:pPr indent="-228600" lvl="0" marL="457200" rtl="0" algn="l">
              <a:lnSpc>
                <a:spcPct val="90000"/>
              </a:lnSpc>
              <a:spcBef>
                <a:spcPts val="1000"/>
              </a:spcBef>
              <a:spcAft>
                <a:spcPts val="0"/>
              </a:spcAft>
              <a:buClr>
                <a:schemeClr val="dk1"/>
              </a:buClr>
              <a:buSzPct val="75630"/>
              <a:buNone/>
            </a:pPr>
            <a:r>
              <a:t/>
            </a:r>
            <a:endParaRPr/>
          </a:p>
          <a:p>
            <a:pPr indent="0" lvl="0" marL="114300" rtl="0" algn="l">
              <a:lnSpc>
                <a:spcPct val="90000"/>
              </a:lnSpc>
              <a:spcBef>
                <a:spcPts val="1000"/>
              </a:spcBef>
              <a:spcAft>
                <a:spcPts val="0"/>
              </a:spcAft>
              <a:buSzPct val="75630"/>
              <a:buNone/>
            </a:pPr>
            <a:r>
              <a:t/>
            </a:r>
            <a:endParaRPr/>
          </a:p>
        </p:txBody>
      </p:sp>
      <p:pic>
        <p:nvPicPr>
          <p:cNvPr id="389" name="Google Shape;389;p18"/>
          <p:cNvPicPr preferRelativeResize="0"/>
          <p:nvPr/>
        </p:nvPicPr>
        <p:blipFill rotWithShape="1">
          <a:blip r:embed="rId3">
            <a:alphaModFix/>
          </a:blip>
          <a:srcRect b="0" l="0" r="0" t="0"/>
          <a:stretch/>
        </p:blipFill>
        <p:spPr>
          <a:xfrm>
            <a:off x="7482134" y="251185"/>
            <a:ext cx="4406447" cy="627129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23"/>
          <p:cNvSpPr/>
          <p:nvPr/>
        </p:nvSpPr>
        <p:spPr>
          <a:xfrm>
            <a:off x="1827" y="-4174"/>
            <a:ext cx="4081218" cy="6858000"/>
          </a:xfrm>
          <a:prstGeom prst="rect">
            <a:avLst/>
          </a:prstGeom>
          <a:solidFill>
            <a:srgbClr val="1028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5" name="Google Shape;395;p23"/>
          <p:cNvSpPr txBox="1"/>
          <p:nvPr/>
        </p:nvSpPr>
        <p:spPr>
          <a:xfrm>
            <a:off x="6926628" y="887626"/>
            <a:ext cx="4872082" cy="941266"/>
          </a:xfrm>
          <a:prstGeom prst="rect">
            <a:avLst/>
          </a:prstGeom>
          <a:noFill/>
          <a:ln>
            <a:noFill/>
          </a:ln>
        </p:spPr>
        <p:txBody>
          <a:bodyPr anchorCtr="0" anchor="t" bIns="45700" lIns="91425" spcFirstLastPara="1" rIns="91425" wrap="square" tIns="45700">
            <a:normAutofit fontScale="40000" lnSpcReduction="20000"/>
          </a:bodyPr>
          <a:lstStyle/>
          <a:p>
            <a:pPr indent="0" lvl="0" marL="0" marR="0" rtl="0" algn="l">
              <a:lnSpc>
                <a:spcPct val="90000"/>
              </a:lnSpc>
              <a:spcBef>
                <a:spcPts val="0"/>
              </a:spcBef>
              <a:spcAft>
                <a:spcPts val="0"/>
              </a:spcAft>
              <a:buNone/>
            </a:pPr>
            <a:r>
              <a:rPr b="1" i="1" lang="en-GB" sz="8400" u="none" cap="none" strike="noStrike">
                <a:solidFill>
                  <a:schemeClr val="dk1"/>
                </a:solidFill>
                <a:latin typeface="Playfair Display"/>
                <a:ea typeface="Playfair Display"/>
                <a:cs typeface="Playfair Display"/>
                <a:sym typeface="Playfair Display"/>
              </a:rPr>
              <a:t>Investment</a:t>
            </a:r>
            <a:endParaRPr/>
          </a:p>
          <a:p>
            <a:pPr indent="0" lvl="0" marL="0" marR="0" rtl="0" algn="l">
              <a:lnSpc>
                <a:spcPct val="90000"/>
              </a:lnSpc>
              <a:spcBef>
                <a:spcPts val="0"/>
              </a:spcBef>
              <a:spcAft>
                <a:spcPts val="0"/>
              </a:spcAft>
              <a:buClr>
                <a:schemeClr val="dk1"/>
              </a:buClr>
              <a:buSzPct val="250000"/>
              <a:buFont typeface="Arial"/>
              <a:buNone/>
            </a:pPr>
            <a:r>
              <a:t/>
            </a:r>
            <a:endParaRPr b="1" i="1" sz="5500" u="none" cap="none" strike="noStrike">
              <a:solidFill>
                <a:schemeClr val="dk1"/>
              </a:solidFill>
              <a:latin typeface="Playfair Display"/>
              <a:ea typeface="Playfair Display"/>
              <a:cs typeface="Playfair Display"/>
              <a:sym typeface="Playfair Display"/>
            </a:endParaRPr>
          </a:p>
          <a:p>
            <a:pPr indent="0" lvl="0" marL="0" marR="0" rtl="0" algn="l">
              <a:lnSpc>
                <a:spcPct val="90000"/>
              </a:lnSpc>
              <a:spcBef>
                <a:spcPts val="0"/>
              </a:spcBef>
              <a:spcAft>
                <a:spcPts val="0"/>
              </a:spcAft>
              <a:buClr>
                <a:schemeClr val="dk1"/>
              </a:buClr>
              <a:buSzPct val="250000"/>
              <a:buFont typeface="Arial"/>
              <a:buNone/>
            </a:pPr>
            <a:r>
              <a:rPr b="1" i="1" lang="en-GB" sz="5500" u="none" cap="none" strike="noStrike">
                <a:solidFill>
                  <a:schemeClr val="dk1"/>
                </a:solidFill>
                <a:latin typeface="Playfair Display"/>
                <a:ea typeface="Playfair Display"/>
                <a:cs typeface="Playfair Display"/>
                <a:sym typeface="Playfair Display"/>
              </a:rPr>
              <a:t>Growth and opportunity</a:t>
            </a:r>
            <a:endParaRPr b="1" i="1" sz="3600" u="none" cap="none" strike="noStrike">
              <a:solidFill>
                <a:schemeClr val="dk1"/>
              </a:solidFill>
              <a:latin typeface="Playfair Display"/>
              <a:ea typeface="Playfair Display"/>
              <a:cs typeface="Playfair Display"/>
              <a:sym typeface="Playfair Display"/>
            </a:endParaRPr>
          </a:p>
        </p:txBody>
      </p:sp>
      <p:sp>
        <p:nvSpPr>
          <p:cNvPr id="396" name="Google Shape;396;p23"/>
          <p:cNvSpPr txBox="1"/>
          <p:nvPr/>
        </p:nvSpPr>
        <p:spPr>
          <a:xfrm>
            <a:off x="6830190" y="2184190"/>
            <a:ext cx="5064958" cy="3801944"/>
          </a:xfrm>
          <a:prstGeom prst="rect">
            <a:avLst/>
          </a:prstGeom>
          <a:noFill/>
          <a:ln>
            <a:noFill/>
          </a:ln>
        </p:spPr>
        <p:txBody>
          <a:bodyPr anchorCtr="0" anchor="t" bIns="45700" lIns="91425" spcFirstLastPara="1" rIns="91425" wrap="square" tIns="45700">
            <a:noAutofit/>
          </a:bodyPr>
          <a:lstStyle/>
          <a:p>
            <a:pPr indent="-571500" lvl="0" marL="571500" marR="0" rtl="0" algn="l">
              <a:lnSpc>
                <a:spcPct val="90000"/>
              </a:lnSpc>
              <a:spcBef>
                <a:spcPts val="0"/>
              </a:spcBef>
              <a:spcAft>
                <a:spcPts val="0"/>
              </a:spcAft>
              <a:buClr>
                <a:schemeClr val="dk1"/>
              </a:buClr>
              <a:buSzPts val="1600"/>
              <a:buFont typeface="Arial"/>
              <a:buChar char="•"/>
            </a:pPr>
            <a:r>
              <a:rPr b="0" i="0" lang="en-GB" sz="2400" u="none" cap="none" strike="noStrike">
                <a:solidFill>
                  <a:schemeClr val="dk1"/>
                </a:solidFill>
                <a:latin typeface="Open Sans"/>
                <a:ea typeface="Open Sans"/>
                <a:cs typeface="Open Sans"/>
                <a:sym typeface="Open Sans"/>
              </a:rPr>
              <a:t>Investment of finances</a:t>
            </a:r>
            <a:endParaRPr/>
          </a:p>
          <a:p>
            <a:pPr indent="-469900" lvl="0" marL="571500" marR="0" rtl="0" algn="l">
              <a:lnSpc>
                <a:spcPct val="90000"/>
              </a:lnSpc>
              <a:spcBef>
                <a:spcPts val="0"/>
              </a:spcBef>
              <a:spcAft>
                <a:spcPts val="0"/>
              </a:spcAft>
              <a:buClr>
                <a:schemeClr val="dk1"/>
              </a:buClr>
              <a:buSzPts val="1600"/>
              <a:buFont typeface="Arial"/>
              <a:buNone/>
            </a:pPr>
            <a:r>
              <a:t/>
            </a:r>
            <a:endParaRPr b="0" i="0" sz="2400" u="none" cap="none" strike="noStrike">
              <a:solidFill>
                <a:schemeClr val="dk1"/>
              </a:solidFill>
              <a:latin typeface="Open Sans"/>
              <a:ea typeface="Open Sans"/>
              <a:cs typeface="Open Sans"/>
              <a:sym typeface="Open Sans"/>
            </a:endParaRPr>
          </a:p>
          <a:p>
            <a:pPr indent="-571500" lvl="0" marL="571500" marR="0" rtl="0" algn="l">
              <a:lnSpc>
                <a:spcPct val="90000"/>
              </a:lnSpc>
              <a:spcBef>
                <a:spcPts val="0"/>
              </a:spcBef>
              <a:spcAft>
                <a:spcPts val="0"/>
              </a:spcAft>
              <a:buClr>
                <a:schemeClr val="dk1"/>
              </a:buClr>
              <a:buSzPts val="1600"/>
              <a:buFont typeface="Arial"/>
              <a:buChar char="•"/>
            </a:pPr>
            <a:r>
              <a:rPr b="0" i="0" lang="en-GB" sz="2400" u="none" cap="none" strike="noStrike">
                <a:solidFill>
                  <a:schemeClr val="dk1"/>
                </a:solidFill>
                <a:latin typeface="Open Sans"/>
                <a:ea typeface="Open Sans"/>
                <a:cs typeface="Open Sans"/>
                <a:sym typeface="Open Sans"/>
              </a:rPr>
              <a:t>Investment of skills</a:t>
            </a:r>
            <a:endParaRPr/>
          </a:p>
          <a:p>
            <a:pPr indent="-469900" lvl="0" marL="571500" marR="0" rtl="0" algn="l">
              <a:lnSpc>
                <a:spcPct val="90000"/>
              </a:lnSpc>
              <a:spcBef>
                <a:spcPts val="0"/>
              </a:spcBef>
              <a:spcAft>
                <a:spcPts val="0"/>
              </a:spcAft>
              <a:buClr>
                <a:schemeClr val="dk1"/>
              </a:buClr>
              <a:buSzPts val="1600"/>
              <a:buFont typeface="Arial"/>
              <a:buNone/>
            </a:pPr>
            <a:r>
              <a:t/>
            </a:r>
            <a:endParaRPr b="0" i="0" sz="2400" u="none" cap="none" strike="noStrike">
              <a:solidFill>
                <a:schemeClr val="dk1"/>
              </a:solidFill>
              <a:latin typeface="Open Sans"/>
              <a:ea typeface="Open Sans"/>
              <a:cs typeface="Open Sans"/>
              <a:sym typeface="Open Sans"/>
            </a:endParaRPr>
          </a:p>
          <a:p>
            <a:pPr indent="-571500" lvl="0" marL="571500" marR="0" rtl="0" algn="l">
              <a:lnSpc>
                <a:spcPct val="90000"/>
              </a:lnSpc>
              <a:spcBef>
                <a:spcPts val="0"/>
              </a:spcBef>
              <a:spcAft>
                <a:spcPts val="0"/>
              </a:spcAft>
              <a:buClr>
                <a:schemeClr val="dk1"/>
              </a:buClr>
              <a:buSzPts val="1600"/>
              <a:buFont typeface="Arial"/>
              <a:buChar char="•"/>
            </a:pPr>
            <a:r>
              <a:rPr b="0" i="0" lang="en-GB" sz="2400" u="none" cap="none" strike="noStrike">
                <a:solidFill>
                  <a:schemeClr val="dk1"/>
                </a:solidFill>
                <a:latin typeface="Open Sans"/>
                <a:ea typeface="Open Sans"/>
                <a:cs typeface="Open Sans"/>
                <a:sym typeface="Open Sans"/>
              </a:rPr>
              <a:t>Investment of time</a:t>
            </a:r>
            <a:endParaRPr/>
          </a:p>
          <a:p>
            <a:pPr indent="-469900" lvl="0" marL="571500" marR="0" rtl="0" algn="l">
              <a:lnSpc>
                <a:spcPct val="90000"/>
              </a:lnSpc>
              <a:spcBef>
                <a:spcPts val="0"/>
              </a:spcBef>
              <a:spcAft>
                <a:spcPts val="0"/>
              </a:spcAft>
              <a:buClr>
                <a:schemeClr val="dk1"/>
              </a:buClr>
              <a:buSzPts val="1600"/>
              <a:buFont typeface="Arial"/>
              <a:buNone/>
            </a:pPr>
            <a:r>
              <a:t/>
            </a:r>
            <a:endParaRPr b="0" i="0" sz="2400" u="none" cap="none" strike="noStrike">
              <a:solidFill>
                <a:schemeClr val="dk1"/>
              </a:solidFill>
              <a:latin typeface="Open Sans"/>
              <a:ea typeface="Open Sans"/>
              <a:cs typeface="Open Sans"/>
              <a:sym typeface="Open Sans"/>
            </a:endParaRPr>
          </a:p>
          <a:p>
            <a:pPr indent="-571500" lvl="0" marL="571500" marR="0" rtl="0" algn="l">
              <a:lnSpc>
                <a:spcPct val="90000"/>
              </a:lnSpc>
              <a:spcBef>
                <a:spcPts val="0"/>
              </a:spcBef>
              <a:spcAft>
                <a:spcPts val="0"/>
              </a:spcAft>
              <a:buClr>
                <a:schemeClr val="dk1"/>
              </a:buClr>
              <a:buSzPts val="1600"/>
              <a:buFont typeface="Arial"/>
              <a:buChar char="•"/>
            </a:pPr>
            <a:r>
              <a:rPr b="0" i="0" lang="en-GB" sz="2400" u="none" cap="none" strike="noStrike">
                <a:solidFill>
                  <a:schemeClr val="dk1"/>
                </a:solidFill>
                <a:latin typeface="Open Sans"/>
                <a:ea typeface="Open Sans"/>
                <a:cs typeface="Open Sans"/>
                <a:sym typeface="Open Sans"/>
              </a:rPr>
              <a:t>Investment of connection</a:t>
            </a:r>
            <a:endParaRPr/>
          </a:p>
          <a:p>
            <a:pPr indent="-469900" lvl="0" marL="571500" marR="0" rtl="0" algn="l">
              <a:lnSpc>
                <a:spcPct val="90000"/>
              </a:lnSpc>
              <a:spcBef>
                <a:spcPts val="0"/>
              </a:spcBef>
              <a:spcAft>
                <a:spcPts val="0"/>
              </a:spcAft>
              <a:buClr>
                <a:schemeClr val="dk1"/>
              </a:buClr>
              <a:buSzPts val="1600"/>
              <a:buFont typeface="Arial"/>
              <a:buNone/>
            </a:pPr>
            <a:r>
              <a:t/>
            </a:r>
            <a:endParaRPr b="0" i="0" sz="2400" u="none" cap="none" strike="noStrike">
              <a:solidFill>
                <a:schemeClr val="dk1"/>
              </a:solidFill>
              <a:latin typeface="Open Sans"/>
              <a:ea typeface="Open Sans"/>
              <a:cs typeface="Open Sans"/>
              <a:sym typeface="Open Sans"/>
            </a:endParaRPr>
          </a:p>
          <a:p>
            <a:pPr indent="-571500" lvl="0" marL="571500" marR="0" rtl="0" algn="l">
              <a:lnSpc>
                <a:spcPct val="90000"/>
              </a:lnSpc>
              <a:spcBef>
                <a:spcPts val="0"/>
              </a:spcBef>
              <a:spcAft>
                <a:spcPts val="0"/>
              </a:spcAft>
              <a:buClr>
                <a:schemeClr val="dk1"/>
              </a:buClr>
              <a:buSzPts val="1600"/>
              <a:buFont typeface="Arial"/>
              <a:buChar char="•"/>
            </a:pPr>
            <a:r>
              <a:rPr b="0" i="0" lang="en-GB" sz="2400" u="none" cap="none" strike="noStrike">
                <a:solidFill>
                  <a:schemeClr val="dk1"/>
                </a:solidFill>
                <a:latin typeface="Open Sans"/>
                <a:ea typeface="Open Sans"/>
                <a:cs typeface="Open Sans"/>
                <a:sym typeface="Open Sans"/>
              </a:rPr>
              <a:t>Investment of prayer.</a:t>
            </a:r>
            <a:endParaRPr/>
          </a:p>
          <a:p>
            <a:pPr indent="0" lvl="0" marL="0" marR="0" rtl="0" algn="l">
              <a:lnSpc>
                <a:spcPct val="90000"/>
              </a:lnSpc>
              <a:spcBef>
                <a:spcPts val="0"/>
              </a:spcBef>
              <a:spcAft>
                <a:spcPts val="0"/>
              </a:spcAft>
              <a:buNone/>
            </a:pPr>
            <a:r>
              <a:t/>
            </a:r>
            <a:endParaRPr b="0" i="0" sz="2400" u="none" cap="none" strike="noStrike">
              <a:solidFill>
                <a:schemeClr val="dk1"/>
              </a:solidFill>
              <a:latin typeface="Open Sans"/>
              <a:ea typeface="Open Sans"/>
              <a:cs typeface="Open Sans"/>
              <a:sym typeface="Open Sans"/>
            </a:endParaRPr>
          </a:p>
          <a:p>
            <a:pPr indent="-469900" lvl="0" marL="571500" marR="0" rtl="0" algn="l">
              <a:lnSpc>
                <a:spcPct val="90000"/>
              </a:lnSpc>
              <a:spcBef>
                <a:spcPts val="0"/>
              </a:spcBef>
              <a:spcAft>
                <a:spcPts val="0"/>
              </a:spcAft>
              <a:buClr>
                <a:schemeClr val="dk1"/>
              </a:buClr>
              <a:buSzPts val="1600"/>
              <a:buFont typeface="Arial"/>
              <a:buNone/>
            </a:pPr>
            <a:r>
              <a:t/>
            </a:r>
            <a:endParaRPr b="0" i="0" sz="2400" u="none" cap="none" strike="noStrike">
              <a:solidFill>
                <a:schemeClr val="dk1"/>
              </a:solidFill>
              <a:latin typeface="Open Sans"/>
              <a:ea typeface="Open Sans"/>
              <a:cs typeface="Open Sans"/>
              <a:sym typeface="Open Sans"/>
            </a:endParaRPr>
          </a:p>
          <a:p>
            <a:pPr indent="-469900" lvl="0" marL="571500" marR="0" rtl="0" algn="l">
              <a:lnSpc>
                <a:spcPct val="90000"/>
              </a:lnSpc>
              <a:spcBef>
                <a:spcPts val="0"/>
              </a:spcBef>
              <a:spcAft>
                <a:spcPts val="0"/>
              </a:spcAft>
              <a:buClr>
                <a:schemeClr val="dk1"/>
              </a:buClr>
              <a:buSzPts val="1600"/>
              <a:buFont typeface="Arial"/>
              <a:buNone/>
            </a:pPr>
            <a:r>
              <a:t/>
            </a:r>
            <a:endParaRPr b="0" i="0" sz="3600" u="none" cap="none" strike="noStrike">
              <a:solidFill>
                <a:schemeClr val="dk1"/>
              </a:solidFill>
              <a:latin typeface="Open Sans"/>
              <a:ea typeface="Open Sans"/>
              <a:cs typeface="Open Sans"/>
              <a:sym typeface="Open Sans"/>
            </a:endParaRPr>
          </a:p>
          <a:p>
            <a:pPr indent="-469900" lvl="0" marL="571500" marR="0" rtl="0" algn="l">
              <a:lnSpc>
                <a:spcPct val="90000"/>
              </a:lnSpc>
              <a:spcBef>
                <a:spcPts val="0"/>
              </a:spcBef>
              <a:spcAft>
                <a:spcPts val="0"/>
              </a:spcAft>
              <a:buClr>
                <a:schemeClr val="dk1"/>
              </a:buClr>
              <a:buSzPts val="1600"/>
              <a:buFont typeface="Arial"/>
              <a:buNone/>
            </a:pPr>
            <a:r>
              <a:t/>
            </a:r>
            <a:endParaRPr b="0" i="0" sz="3600" u="none" cap="none" strike="noStrike">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0" lvl="0" marL="0" marR="0" rtl="0" algn="l">
              <a:lnSpc>
                <a:spcPct val="90000"/>
              </a:lnSpc>
              <a:spcBef>
                <a:spcPts val="0"/>
              </a:spcBef>
              <a:spcAft>
                <a:spcPts val="0"/>
              </a:spcAft>
              <a:buClr>
                <a:schemeClr val="dk1"/>
              </a:buClr>
              <a:buSzPts val="16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sp>
        <p:nvSpPr>
          <p:cNvPr id="397" name="Google Shape;397;p23"/>
          <p:cNvSpPr txBox="1"/>
          <p:nvPr>
            <p:ph idx="1" type="body"/>
          </p:nvPr>
        </p:nvSpPr>
        <p:spPr>
          <a:xfrm>
            <a:off x="838200" y="1825625"/>
            <a:ext cx="5700252" cy="4351338"/>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chemeClr val="dk1"/>
              </a:buClr>
              <a:buSzPts val="1800"/>
              <a:buNone/>
            </a:pPr>
            <a:r>
              <a:t/>
            </a:r>
            <a:endParaRPr/>
          </a:p>
        </p:txBody>
      </p:sp>
      <p:sp>
        <p:nvSpPr>
          <p:cNvPr id="398" name="Google Shape;398;p23"/>
          <p:cNvSpPr/>
          <p:nvPr/>
        </p:nvSpPr>
        <p:spPr>
          <a:xfrm>
            <a:off x="838200" y="887626"/>
            <a:ext cx="5450642" cy="5289337"/>
          </a:xfrm>
          <a:prstGeom prst="rect">
            <a:avLst/>
          </a:prstGeom>
          <a:solidFill>
            <a:schemeClr val="lt1"/>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9" name="Google Shape;399;p23"/>
          <p:cNvSpPr/>
          <p:nvPr/>
        </p:nvSpPr>
        <p:spPr>
          <a:xfrm>
            <a:off x="2537818" y="1063753"/>
            <a:ext cx="1864120" cy="1618538"/>
          </a:xfrm>
          <a:prstGeom prst="hexagon">
            <a:avLst>
              <a:gd fmla="val 25000" name="adj"/>
              <a:gd fmla="val 115470" name="vf"/>
            </a:avLst>
          </a:prstGeom>
          <a:solidFill>
            <a:schemeClr val="accent1"/>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0" name="Google Shape;400;p23"/>
          <p:cNvSpPr/>
          <p:nvPr/>
        </p:nvSpPr>
        <p:spPr>
          <a:xfrm>
            <a:off x="4076067" y="1935353"/>
            <a:ext cx="1864120" cy="1618538"/>
          </a:xfrm>
          <a:prstGeom prst="hexagon">
            <a:avLst>
              <a:gd fmla="val 25000" name="adj"/>
              <a:gd fmla="val 115470" name="vf"/>
            </a:avLst>
          </a:prstGeom>
          <a:solidFill>
            <a:schemeClr val="accent1"/>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1" name="Google Shape;401;p23"/>
          <p:cNvSpPr/>
          <p:nvPr/>
        </p:nvSpPr>
        <p:spPr>
          <a:xfrm>
            <a:off x="933191" y="3566109"/>
            <a:ext cx="1864120" cy="1618538"/>
          </a:xfrm>
          <a:prstGeom prst="hexagon">
            <a:avLst>
              <a:gd fmla="val 25000" name="adj"/>
              <a:gd fmla="val 115470" name="vf"/>
            </a:avLst>
          </a:prstGeom>
          <a:solidFill>
            <a:schemeClr val="accent1"/>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2" name="Google Shape;402;p23"/>
          <p:cNvSpPr/>
          <p:nvPr/>
        </p:nvSpPr>
        <p:spPr>
          <a:xfrm>
            <a:off x="981356" y="1865040"/>
            <a:ext cx="1864120" cy="1618538"/>
          </a:xfrm>
          <a:prstGeom prst="hexagon">
            <a:avLst>
              <a:gd fmla="val 25000" name="adj"/>
              <a:gd fmla="val 115470" name="vf"/>
            </a:avLst>
          </a:prstGeom>
          <a:solidFill>
            <a:schemeClr val="accent1"/>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3" name="Google Shape;403;p23"/>
          <p:cNvSpPr/>
          <p:nvPr/>
        </p:nvSpPr>
        <p:spPr>
          <a:xfrm>
            <a:off x="2497696" y="2764822"/>
            <a:ext cx="1864120" cy="1618538"/>
          </a:xfrm>
          <a:prstGeom prst="hexagon">
            <a:avLst>
              <a:gd fmla="val 25000" name="adj"/>
              <a:gd fmla="val 115470" name="vf"/>
            </a:avLst>
          </a:prstGeom>
          <a:solidFill>
            <a:srgbClr val="1028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800" u="none" cap="none" strike="noStrike">
              <a:solidFill>
                <a:srgbClr val="000000"/>
              </a:solidFill>
              <a:latin typeface="Calibri"/>
              <a:ea typeface="Calibri"/>
              <a:cs typeface="Calibri"/>
              <a:sym typeface="Calibri"/>
            </a:endParaRPr>
          </a:p>
        </p:txBody>
      </p:sp>
      <p:sp>
        <p:nvSpPr>
          <p:cNvPr id="404" name="Google Shape;404;p23"/>
          <p:cNvSpPr/>
          <p:nvPr/>
        </p:nvSpPr>
        <p:spPr>
          <a:xfrm>
            <a:off x="2468327" y="4465891"/>
            <a:ext cx="1864120" cy="1618538"/>
          </a:xfrm>
          <a:prstGeom prst="hexagon">
            <a:avLst>
              <a:gd fmla="val 25000" name="adj"/>
              <a:gd fmla="val 115470" name="vf"/>
            </a:avLst>
          </a:prstGeom>
          <a:solidFill>
            <a:schemeClr val="accent1"/>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5" name="Google Shape;405;p23"/>
          <p:cNvSpPr/>
          <p:nvPr/>
        </p:nvSpPr>
        <p:spPr>
          <a:xfrm>
            <a:off x="4021128" y="3631425"/>
            <a:ext cx="1864120" cy="1618538"/>
          </a:xfrm>
          <a:prstGeom prst="hexagon">
            <a:avLst>
              <a:gd fmla="val 25000" name="adj"/>
              <a:gd fmla="val 115470" name="vf"/>
            </a:avLst>
          </a:prstGeom>
          <a:solidFill>
            <a:schemeClr val="accent1"/>
          </a:solidFill>
          <a:ln cap="flat" cmpd="sng" w="25400">
            <a:solidFill>
              <a:srgbClr val="1C305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6" name="Google Shape;406;p23"/>
          <p:cNvSpPr txBox="1"/>
          <p:nvPr/>
        </p:nvSpPr>
        <p:spPr>
          <a:xfrm>
            <a:off x="2731567" y="1396356"/>
            <a:ext cx="161668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      The Transform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   Vision</a:t>
            </a:r>
            <a:endParaRPr/>
          </a:p>
        </p:txBody>
      </p:sp>
      <p:sp>
        <p:nvSpPr>
          <p:cNvPr id="407" name="Google Shape;407;p23"/>
          <p:cNvSpPr txBox="1"/>
          <p:nvPr/>
        </p:nvSpPr>
        <p:spPr>
          <a:xfrm>
            <a:off x="1325971" y="3814117"/>
            <a:ext cx="161668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A new nation -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Scotland</a:t>
            </a:r>
            <a:endParaRPr/>
          </a:p>
        </p:txBody>
      </p:sp>
      <p:sp>
        <p:nvSpPr>
          <p:cNvPr id="408" name="Google Shape;408;p23"/>
          <p:cNvSpPr txBox="1"/>
          <p:nvPr/>
        </p:nvSpPr>
        <p:spPr>
          <a:xfrm>
            <a:off x="4428098" y="2166293"/>
            <a:ext cx="1616684"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Five year          income     plan  </a:t>
            </a:r>
            <a:endParaRPr/>
          </a:p>
        </p:txBody>
      </p:sp>
      <p:sp>
        <p:nvSpPr>
          <p:cNvPr id="409" name="Google Shape;409;p23"/>
          <p:cNvSpPr txBox="1"/>
          <p:nvPr/>
        </p:nvSpPr>
        <p:spPr>
          <a:xfrm>
            <a:off x="2570327" y="4737472"/>
            <a:ext cx="1892909"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      Build Ambassador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    maturity</a:t>
            </a:r>
            <a:endParaRPr/>
          </a:p>
        </p:txBody>
      </p:sp>
      <p:sp>
        <p:nvSpPr>
          <p:cNvPr id="410" name="Google Shape;410;p23"/>
          <p:cNvSpPr txBox="1"/>
          <p:nvPr/>
        </p:nvSpPr>
        <p:spPr>
          <a:xfrm>
            <a:off x="4123015" y="4031620"/>
            <a:ext cx="224506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Equipping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CWG leaders</a:t>
            </a:r>
            <a:endParaRPr/>
          </a:p>
        </p:txBody>
      </p:sp>
      <p:sp>
        <p:nvSpPr>
          <p:cNvPr id="411" name="Google Shape;411;p23"/>
          <p:cNvSpPr txBox="1"/>
          <p:nvPr/>
        </p:nvSpPr>
        <p:spPr>
          <a:xfrm>
            <a:off x="1065791" y="2320366"/>
            <a:ext cx="224506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Core activity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and partners</a:t>
            </a:r>
            <a:endParaRPr/>
          </a:p>
        </p:txBody>
      </p:sp>
      <p:sp>
        <p:nvSpPr>
          <p:cNvPr id="412" name="Google Shape;412;p23"/>
          <p:cNvSpPr txBox="1"/>
          <p:nvPr/>
        </p:nvSpPr>
        <p:spPr>
          <a:xfrm>
            <a:off x="2621414" y="3212166"/>
            <a:ext cx="161668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    Growth </a:t>
            </a:r>
            <a:endParaRPr/>
          </a:p>
          <a:p>
            <a:pPr indent="0" lvl="0" marL="0" marR="0" rtl="0" algn="l">
              <a:lnSpc>
                <a:spcPct val="100000"/>
              </a:lnSpc>
              <a:spcBef>
                <a:spcPts val="0"/>
              </a:spcBef>
              <a:spcAft>
                <a:spcPts val="0"/>
              </a:spcAft>
              <a:buNone/>
            </a:pPr>
            <a:r>
              <a:rPr b="0" i="0" lang="en-GB" sz="2000" u="none" cap="none" strike="noStrike">
                <a:solidFill>
                  <a:schemeClr val="lt1"/>
                </a:solidFill>
                <a:latin typeface="Open Sans"/>
                <a:ea typeface="Open Sans"/>
                <a:cs typeface="Open Sans"/>
                <a:sym typeface="Open Sans"/>
              </a:rPr>
              <a:t>opportunity</a:t>
            </a:r>
            <a:endParaRPr/>
          </a:p>
        </p:txBody>
      </p:sp>
      <p:sp>
        <p:nvSpPr>
          <p:cNvPr id="413" name="Google Shape;413;p23"/>
          <p:cNvSpPr txBox="1"/>
          <p:nvPr/>
        </p:nvSpPr>
        <p:spPr>
          <a:xfrm>
            <a:off x="737409" y="5955815"/>
            <a:ext cx="3338658" cy="94126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None/>
            </a:pPr>
            <a:r>
              <a:rPr b="1" i="1" lang="en-GB" sz="5500" u="none" cap="none" strike="noStrike">
                <a:solidFill>
                  <a:schemeClr val="dk1"/>
                </a:solidFill>
                <a:latin typeface="Playfair Display"/>
                <a:ea typeface="Playfair Display"/>
                <a:cs typeface="Playfair Display"/>
                <a:sym typeface="Playfair Display"/>
              </a:rPr>
              <a:t> </a:t>
            </a:r>
            <a:r>
              <a:rPr b="1" i="1" lang="en-GB" sz="2400" u="none" cap="none" strike="noStrike">
                <a:solidFill>
                  <a:schemeClr val="lt1"/>
                </a:solidFill>
                <a:latin typeface="Playfair Display"/>
                <a:ea typeface="Playfair Display"/>
                <a:cs typeface="Playfair Display"/>
                <a:sym typeface="Playfair Display"/>
              </a:rPr>
              <a:t>Our strategic targets</a:t>
            </a:r>
            <a:endParaRPr b="1" i="1" sz="2400" u="none" cap="none" strike="noStrike">
              <a:solidFill>
                <a:schemeClr val="lt1"/>
              </a:solidFill>
              <a:latin typeface="Playfair Display"/>
              <a:ea typeface="Playfair Display"/>
              <a:cs typeface="Playfair Display"/>
              <a:sym typeface="Playfair Display"/>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10"/>
          <p:cNvSpPr/>
          <p:nvPr/>
        </p:nvSpPr>
        <p:spPr>
          <a:xfrm>
            <a:off x="1827" y="-4174"/>
            <a:ext cx="4081218" cy="6858000"/>
          </a:xfrm>
          <a:prstGeom prst="rect">
            <a:avLst/>
          </a:prstGeom>
          <a:solidFill>
            <a:srgbClr val="1028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erial of healthcare colleagues" id="419" name="Google Shape;419;p10"/>
          <p:cNvPicPr preferRelativeResize="0"/>
          <p:nvPr>
            <p:ph idx="1" type="body"/>
          </p:nvPr>
        </p:nvPicPr>
        <p:blipFill rotWithShape="1">
          <a:blip r:embed="rId3">
            <a:alphaModFix/>
          </a:blip>
          <a:srcRect b="0" l="16680" r="16680" t="0"/>
          <a:stretch/>
        </p:blipFill>
        <p:spPr>
          <a:xfrm>
            <a:off x="554182" y="583870"/>
            <a:ext cx="5927672" cy="5691822"/>
          </a:xfrm>
          <a:prstGeom prst="rect">
            <a:avLst/>
          </a:prstGeom>
          <a:noFill/>
          <a:ln>
            <a:noFill/>
          </a:ln>
        </p:spPr>
      </p:pic>
      <p:sp>
        <p:nvSpPr>
          <p:cNvPr id="420" name="Google Shape;420;p10"/>
          <p:cNvSpPr txBox="1"/>
          <p:nvPr/>
        </p:nvSpPr>
        <p:spPr>
          <a:xfrm>
            <a:off x="7037525" y="583882"/>
            <a:ext cx="4176300" cy="31950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5500"/>
              <a:buFont typeface="Arial"/>
              <a:buNone/>
            </a:pPr>
            <a:r>
              <a:rPr b="1" i="1" lang="en-GB" sz="5500" u="none" cap="none" strike="noStrike">
                <a:solidFill>
                  <a:schemeClr val="dk1"/>
                </a:solidFill>
                <a:latin typeface="Geo"/>
                <a:ea typeface="Geo"/>
                <a:cs typeface="Geo"/>
                <a:sym typeface="Geo"/>
              </a:rPr>
              <a:t>Question</a:t>
            </a:r>
            <a:endParaRPr b="1" i="1" sz="5500" u="none" cap="none" strike="noStrike">
              <a:solidFill>
                <a:schemeClr val="dk1"/>
              </a:solidFill>
              <a:latin typeface="Geo"/>
              <a:ea typeface="Geo"/>
              <a:cs typeface="Geo"/>
              <a:sym typeface="Geo"/>
            </a:endParaRPr>
          </a:p>
          <a:p>
            <a:pPr indent="0" lvl="0" marL="0" marR="0" rtl="0" algn="ctr">
              <a:lnSpc>
                <a:spcPct val="90000"/>
              </a:lnSpc>
              <a:spcBef>
                <a:spcPts val="0"/>
              </a:spcBef>
              <a:spcAft>
                <a:spcPts val="0"/>
              </a:spcAft>
              <a:buClr>
                <a:srgbClr val="000000"/>
              </a:buClr>
              <a:buSzPts val="5500"/>
              <a:buFont typeface="Arial"/>
              <a:buNone/>
            </a:pPr>
            <a:r>
              <a:rPr b="1" i="1" lang="en-GB" sz="5500" u="none" cap="none" strike="noStrike">
                <a:solidFill>
                  <a:schemeClr val="dk1"/>
                </a:solidFill>
                <a:latin typeface="Geo"/>
                <a:ea typeface="Geo"/>
                <a:cs typeface="Geo"/>
                <a:sym typeface="Geo"/>
              </a:rPr>
              <a:t>And</a:t>
            </a:r>
            <a:endParaRPr b="1" i="1" sz="5500" u="none" cap="none" strike="noStrike">
              <a:solidFill>
                <a:schemeClr val="dk1"/>
              </a:solidFill>
              <a:latin typeface="Geo"/>
              <a:ea typeface="Geo"/>
              <a:cs typeface="Geo"/>
              <a:sym typeface="Geo"/>
            </a:endParaRPr>
          </a:p>
          <a:p>
            <a:pPr indent="0" lvl="0" marL="0" marR="0" rtl="0" algn="ctr">
              <a:lnSpc>
                <a:spcPct val="90000"/>
              </a:lnSpc>
              <a:spcBef>
                <a:spcPts val="0"/>
              </a:spcBef>
              <a:spcAft>
                <a:spcPts val="0"/>
              </a:spcAft>
              <a:buClr>
                <a:srgbClr val="000000"/>
              </a:buClr>
              <a:buSzPts val="5500"/>
              <a:buFont typeface="Arial"/>
              <a:buNone/>
            </a:pPr>
            <a:r>
              <a:rPr b="1" i="1" lang="en-GB" sz="5500" u="none" cap="none" strike="noStrike">
                <a:solidFill>
                  <a:schemeClr val="dk1"/>
                </a:solidFill>
                <a:latin typeface="Geo"/>
                <a:ea typeface="Geo"/>
                <a:cs typeface="Geo"/>
                <a:sym typeface="Geo"/>
              </a:rPr>
              <a:t>Answer</a:t>
            </a:r>
            <a:endParaRPr b="1" i="1" sz="5500" u="none" cap="none" strike="noStrike">
              <a:solidFill>
                <a:schemeClr val="dk1"/>
              </a:solidFill>
              <a:latin typeface="Geo"/>
              <a:ea typeface="Geo"/>
              <a:cs typeface="Geo"/>
              <a:sym typeface="Ge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7"/>
          <p:cNvSpPr/>
          <p:nvPr/>
        </p:nvSpPr>
        <p:spPr>
          <a:xfrm>
            <a:off x="1827" y="-4174"/>
            <a:ext cx="4081218" cy="6858000"/>
          </a:xfrm>
          <a:prstGeom prst="rect">
            <a:avLst/>
          </a:prstGeom>
          <a:solidFill>
            <a:srgbClr val="1028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Workers walking and talking in factory" id="426" name="Google Shape;426;p17"/>
          <p:cNvPicPr preferRelativeResize="0"/>
          <p:nvPr>
            <p:ph idx="1" type="body"/>
          </p:nvPr>
        </p:nvPicPr>
        <p:blipFill rotWithShape="1">
          <a:blip r:embed="rId3">
            <a:alphaModFix/>
          </a:blip>
          <a:srcRect b="0" l="15293" r="15293" t="0"/>
          <a:stretch/>
        </p:blipFill>
        <p:spPr>
          <a:xfrm>
            <a:off x="554182" y="583870"/>
            <a:ext cx="5927672" cy="5691822"/>
          </a:xfrm>
          <a:prstGeom prst="rect">
            <a:avLst/>
          </a:prstGeom>
          <a:noFill/>
          <a:ln>
            <a:noFill/>
          </a:ln>
        </p:spPr>
      </p:pic>
      <p:sp>
        <p:nvSpPr>
          <p:cNvPr id="427" name="Google Shape;427;p17"/>
          <p:cNvSpPr txBox="1"/>
          <p:nvPr/>
        </p:nvSpPr>
        <p:spPr>
          <a:xfrm>
            <a:off x="7094975" y="1356829"/>
            <a:ext cx="4176300" cy="23895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5500"/>
              <a:buFont typeface="Arial"/>
              <a:buNone/>
            </a:pPr>
            <a:r>
              <a:rPr b="1" i="1" lang="en-GB" sz="5500" u="none" cap="none" strike="noStrike">
                <a:solidFill>
                  <a:schemeClr val="dk1"/>
                </a:solidFill>
                <a:latin typeface="Geo"/>
                <a:ea typeface="Geo"/>
                <a:cs typeface="Geo"/>
                <a:sym typeface="Geo"/>
              </a:rPr>
              <a:t>Thanksgiving</a:t>
            </a:r>
            <a:endParaRPr b="1" i="1" sz="5500" u="none" cap="none" strike="noStrike">
              <a:solidFill>
                <a:schemeClr val="dk1"/>
              </a:solidFill>
              <a:latin typeface="Geo"/>
              <a:ea typeface="Geo"/>
              <a:cs typeface="Geo"/>
              <a:sym typeface="Geo"/>
            </a:endParaRPr>
          </a:p>
          <a:p>
            <a:pPr indent="0" lvl="0" marL="0" marR="0" rtl="0" algn="ctr">
              <a:lnSpc>
                <a:spcPct val="90000"/>
              </a:lnSpc>
              <a:spcBef>
                <a:spcPts val="0"/>
              </a:spcBef>
              <a:spcAft>
                <a:spcPts val="0"/>
              </a:spcAft>
              <a:buClr>
                <a:schemeClr val="dk1"/>
              </a:buClr>
              <a:buSzPts val="5500"/>
              <a:buFont typeface="Arial"/>
              <a:buNone/>
            </a:pPr>
            <a:r>
              <a:rPr b="1" i="1" lang="en-GB" sz="5500" u="none" cap="none" strike="noStrike">
                <a:solidFill>
                  <a:schemeClr val="dk1"/>
                </a:solidFill>
                <a:latin typeface="Geo"/>
                <a:ea typeface="Geo"/>
                <a:cs typeface="Geo"/>
                <a:sym typeface="Geo"/>
              </a:rPr>
              <a:t>And </a:t>
            </a:r>
            <a:endParaRPr b="1" i="1" sz="5500" u="none" cap="none" strike="noStrike">
              <a:solidFill>
                <a:schemeClr val="dk1"/>
              </a:solidFill>
              <a:latin typeface="Geo"/>
              <a:ea typeface="Geo"/>
              <a:cs typeface="Geo"/>
              <a:sym typeface="Geo"/>
            </a:endParaRPr>
          </a:p>
          <a:p>
            <a:pPr indent="0" lvl="0" marL="0" marR="0" rtl="0" algn="ctr">
              <a:lnSpc>
                <a:spcPct val="90000"/>
              </a:lnSpc>
              <a:spcBef>
                <a:spcPts val="0"/>
              </a:spcBef>
              <a:spcAft>
                <a:spcPts val="0"/>
              </a:spcAft>
              <a:buClr>
                <a:schemeClr val="dk1"/>
              </a:buClr>
              <a:buSzPts val="5500"/>
              <a:buFont typeface="Arial"/>
              <a:buNone/>
            </a:pPr>
            <a:r>
              <a:rPr b="1" i="1" lang="en-GB" sz="5500" u="none" cap="none" strike="noStrike">
                <a:solidFill>
                  <a:schemeClr val="dk1"/>
                </a:solidFill>
                <a:latin typeface="Geo"/>
                <a:ea typeface="Geo"/>
                <a:cs typeface="Geo"/>
                <a:sym typeface="Geo"/>
              </a:rPr>
              <a:t>Prayer</a:t>
            </a:r>
            <a:endParaRPr b="1" i="1" sz="5500" u="none" cap="none" strike="noStrike">
              <a:solidFill>
                <a:schemeClr val="dk1"/>
              </a:solidFill>
              <a:latin typeface="Geo"/>
              <a:ea typeface="Geo"/>
              <a:cs typeface="Geo"/>
              <a:sym typeface="Ge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4"/>
          <p:cNvSpPr txBox="1"/>
          <p:nvPr>
            <p:ph type="title"/>
          </p:nvPr>
        </p:nvSpPr>
        <p:spPr>
          <a:xfrm>
            <a:off x="935447" y="2476500"/>
            <a:ext cx="5846353" cy="3289971"/>
          </a:xfrm>
          <a:prstGeom prst="rect">
            <a:avLst/>
          </a:prstGeom>
          <a:noFill/>
          <a:ln>
            <a:noFill/>
          </a:ln>
        </p:spPr>
        <p:txBody>
          <a:bodyPr anchorCtr="0" anchor="t" bIns="0" lIns="0" spcFirstLastPara="1" rIns="0" wrap="square" tIns="0">
            <a:normAutofit fontScale="90000"/>
          </a:bodyPr>
          <a:lstStyle/>
          <a:p>
            <a:pPr indent="0" lvl="0" marL="0" rtl="0" algn="r">
              <a:lnSpc>
                <a:spcPct val="100000"/>
              </a:lnSpc>
              <a:spcBef>
                <a:spcPts val="0"/>
              </a:spcBef>
              <a:spcAft>
                <a:spcPts val="0"/>
              </a:spcAft>
              <a:buSzPct val="174603"/>
              <a:buNone/>
            </a:pPr>
            <a:r>
              <a:rPr lang="en-GB">
                <a:solidFill>
                  <a:srgbClr val="525252"/>
                </a:solidFill>
              </a:rPr>
              <a:t>Enter his gates with thanksgiving and his courts with praise; give thanks to him and praise his name. </a:t>
            </a:r>
            <a:br>
              <a:rPr lang="en-GB">
                <a:solidFill>
                  <a:srgbClr val="525252"/>
                </a:solidFill>
              </a:rPr>
            </a:br>
            <a:br>
              <a:rPr lang="en-GB">
                <a:solidFill>
                  <a:srgbClr val="525252"/>
                </a:solidFill>
              </a:rPr>
            </a:br>
            <a:r>
              <a:rPr lang="en-GB">
                <a:solidFill>
                  <a:srgbClr val="525252"/>
                </a:solidFill>
              </a:rPr>
              <a:t>For the Lord is good and his love endures forever; his faithfulness continues through all generations.</a:t>
            </a:r>
            <a:br>
              <a:rPr lang="en-GB">
                <a:solidFill>
                  <a:srgbClr val="525252"/>
                </a:solidFill>
              </a:rPr>
            </a:br>
            <a:r>
              <a:rPr lang="en-GB">
                <a:solidFill>
                  <a:srgbClr val="525252"/>
                </a:solidFill>
              </a:rPr>
              <a:t> 		    </a:t>
            </a:r>
            <a:br>
              <a:rPr lang="en-GB">
                <a:solidFill>
                  <a:srgbClr val="525252"/>
                </a:solidFill>
              </a:rPr>
            </a:br>
            <a:r>
              <a:rPr lang="en-GB" sz="2400">
                <a:solidFill>
                  <a:srgbClr val="525252"/>
                </a:solidFill>
              </a:rPr>
              <a:t>Psalms 100:4-5 (NIV)</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5"/>
          <p:cNvSpPr/>
          <p:nvPr/>
        </p:nvSpPr>
        <p:spPr>
          <a:xfrm>
            <a:off x="-3501" y="-4439"/>
            <a:ext cx="12192005" cy="6860386"/>
          </a:xfrm>
          <a:prstGeom prst="rect">
            <a:avLst/>
          </a:prstGeom>
          <a:solidFill>
            <a:srgbClr val="04143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3" name="Google Shape;433;p25"/>
          <p:cNvSpPr txBox="1"/>
          <p:nvPr/>
        </p:nvSpPr>
        <p:spPr>
          <a:xfrm>
            <a:off x="7124094" y="1677159"/>
            <a:ext cx="5549205" cy="175338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lt1"/>
              </a:buClr>
              <a:buSzPts val="4400"/>
              <a:buFont typeface="Arial"/>
              <a:buNone/>
            </a:pPr>
            <a:r>
              <a:rPr b="1" i="1" lang="en-GB" sz="4400" u="none" cap="none" strike="noStrike">
                <a:solidFill>
                  <a:schemeClr val="lt1"/>
                </a:solidFill>
                <a:latin typeface="Geo"/>
                <a:ea typeface="Geo"/>
                <a:cs typeface="Geo"/>
                <a:sym typeface="Geo"/>
              </a:rPr>
              <a:t>Find out more</a:t>
            </a:r>
            <a:endParaRPr b="0" i="0" sz="24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4400"/>
              <a:buFont typeface="Arial"/>
              <a:buNone/>
            </a:pPr>
            <a:r>
              <a:t/>
            </a:r>
            <a:endParaRPr b="1" i="0" sz="4400" u="none" cap="none" strike="noStrike">
              <a:solidFill>
                <a:schemeClr val="lt1"/>
              </a:solidFill>
              <a:latin typeface="Calibri"/>
              <a:ea typeface="Calibri"/>
              <a:cs typeface="Calibri"/>
              <a:sym typeface="Calibri"/>
            </a:endParaRPr>
          </a:p>
        </p:txBody>
      </p:sp>
      <p:cxnSp>
        <p:nvCxnSpPr>
          <p:cNvPr id="434" name="Google Shape;434;p25"/>
          <p:cNvCxnSpPr/>
          <p:nvPr/>
        </p:nvCxnSpPr>
        <p:spPr>
          <a:xfrm flipH="1" rot="10800000">
            <a:off x="7162451" y="3690331"/>
            <a:ext cx="4956989" cy="30338"/>
          </a:xfrm>
          <a:prstGeom prst="straightConnector1">
            <a:avLst/>
          </a:prstGeom>
          <a:noFill/>
          <a:ln cap="flat" cmpd="sng" w="28575">
            <a:solidFill>
              <a:schemeClr val="lt1"/>
            </a:solidFill>
            <a:prstDash val="solid"/>
            <a:miter lim="800000"/>
            <a:headEnd len="sm" w="sm" type="none"/>
            <a:tailEnd len="sm" w="sm" type="none"/>
          </a:ln>
        </p:spPr>
      </p:cxnSp>
      <p:sp>
        <p:nvSpPr>
          <p:cNvPr id="435" name="Google Shape;435;p25"/>
          <p:cNvSpPr txBox="1"/>
          <p:nvPr/>
        </p:nvSpPr>
        <p:spPr>
          <a:xfrm>
            <a:off x="7127167" y="4101187"/>
            <a:ext cx="4839889" cy="594141"/>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FFFFFF"/>
              </a:buClr>
              <a:buSzPts val="1900"/>
              <a:buFont typeface="Arial"/>
              <a:buNone/>
            </a:pPr>
            <a:r>
              <a:rPr b="1" i="1" lang="en-GB" sz="1900" u="none" cap="none" strike="noStrike">
                <a:solidFill>
                  <a:srgbClr val="FFFFFF"/>
                </a:solidFill>
                <a:latin typeface="Geo"/>
                <a:ea typeface="Geo"/>
                <a:cs typeface="Geo"/>
                <a:sym typeface="Geo"/>
              </a:rPr>
              <a:t>Email</a:t>
            </a:r>
            <a:endParaRPr b="1" i="1" sz="2400" u="none" cap="none" strike="noStrike">
              <a:solidFill>
                <a:schemeClr val="dk1"/>
              </a:solidFill>
              <a:latin typeface="Geo"/>
              <a:ea typeface="Geo"/>
              <a:cs typeface="Geo"/>
              <a:sym typeface="Geo"/>
            </a:endParaRPr>
          </a:p>
          <a:p>
            <a:pPr indent="0" lvl="0" marL="0" marR="0" rtl="0" algn="l">
              <a:lnSpc>
                <a:spcPct val="90000"/>
              </a:lnSpc>
              <a:spcBef>
                <a:spcPts val="1000"/>
              </a:spcBef>
              <a:spcAft>
                <a:spcPts val="0"/>
              </a:spcAft>
              <a:buClr>
                <a:srgbClr val="FFFFFF"/>
              </a:buClr>
              <a:buSzPts val="1900"/>
              <a:buFont typeface="Arial"/>
              <a:buNone/>
            </a:pPr>
            <a:r>
              <a:rPr b="0" i="0" lang="en-GB" sz="1900" u="none" cap="none" strike="noStrike">
                <a:solidFill>
                  <a:srgbClr val="FFFFFF"/>
                </a:solidFill>
                <a:latin typeface="Open Sans"/>
                <a:ea typeface="Open Sans"/>
                <a:cs typeface="Open Sans"/>
                <a:sym typeface="Open Sans"/>
              </a:rPr>
              <a:t>office@transformwork.net</a:t>
            </a:r>
            <a:endParaRPr b="1" i="0" sz="2400" u="none" cap="none" strike="noStrike">
              <a:solidFill>
                <a:schemeClr val="dk1"/>
              </a:solidFill>
              <a:latin typeface="Calibri"/>
              <a:ea typeface="Calibri"/>
              <a:cs typeface="Calibri"/>
              <a:sym typeface="Calibri"/>
            </a:endParaRPr>
          </a:p>
        </p:txBody>
      </p:sp>
      <p:sp>
        <p:nvSpPr>
          <p:cNvPr id="436" name="Google Shape;436;p25"/>
          <p:cNvSpPr txBox="1"/>
          <p:nvPr/>
        </p:nvSpPr>
        <p:spPr>
          <a:xfrm>
            <a:off x="7160010" y="5324872"/>
            <a:ext cx="4839889" cy="594141"/>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FFFFFF"/>
              </a:buClr>
              <a:buSzPts val="1900"/>
              <a:buFont typeface="Arial"/>
              <a:buNone/>
            </a:pPr>
            <a:r>
              <a:rPr b="1" i="1" lang="en-GB" sz="1900" u="none" cap="none" strike="noStrike">
                <a:solidFill>
                  <a:srgbClr val="FFFFFF"/>
                </a:solidFill>
                <a:latin typeface="Geo"/>
                <a:ea typeface="Geo"/>
                <a:cs typeface="Geo"/>
                <a:sym typeface="Geo"/>
              </a:rPr>
              <a:t>Follow us on social media</a:t>
            </a:r>
            <a:endParaRPr b="1" i="1" sz="2400" u="none" cap="none" strike="noStrike">
              <a:solidFill>
                <a:schemeClr val="dk1"/>
              </a:solidFill>
              <a:latin typeface="Geo"/>
              <a:ea typeface="Geo"/>
              <a:cs typeface="Geo"/>
              <a:sym typeface="Geo"/>
            </a:endParaRPr>
          </a:p>
          <a:p>
            <a:pPr indent="0" lvl="0" marL="0" marR="0" rtl="0" algn="l">
              <a:lnSpc>
                <a:spcPct val="90000"/>
              </a:lnSpc>
              <a:spcBef>
                <a:spcPts val="1000"/>
              </a:spcBef>
              <a:spcAft>
                <a:spcPts val="0"/>
              </a:spcAft>
              <a:buClr>
                <a:srgbClr val="FFFFFF"/>
              </a:buClr>
              <a:buSzPts val="1900"/>
              <a:buFont typeface="Arial"/>
              <a:buNone/>
            </a:pPr>
            <a:r>
              <a:rPr b="0" i="0" lang="en-GB" sz="1900" u="none" cap="none" strike="noStrike">
                <a:solidFill>
                  <a:srgbClr val="FFFFFF"/>
                </a:solidFill>
                <a:latin typeface="Open Sans"/>
                <a:ea typeface="Open Sans"/>
                <a:cs typeface="Open Sans"/>
                <a:sym typeface="Open Sans"/>
              </a:rPr>
              <a:t>@TWsocials</a:t>
            </a:r>
            <a:endParaRPr b="1" i="0" sz="2400" u="none" cap="none" strike="noStrike">
              <a:solidFill>
                <a:schemeClr val="dk1"/>
              </a:solidFill>
              <a:latin typeface="Calibri"/>
              <a:ea typeface="Calibri"/>
              <a:cs typeface="Calibri"/>
              <a:sym typeface="Calibri"/>
            </a:endParaRPr>
          </a:p>
        </p:txBody>
      </p:sp>
      <p:sp>
        <p:nvSpPr>
          <p:cNvPr id="437" name="Google Shape;437;p25"/>
          <p:cNvSpPr txBox="1"/>
          <p:nvPr/>
        </p:nvSpPr>
        <p:spPr>
          <a:xfrm>
            <a:off x="7127167" y="2922243"/>
            <a:ext cx="4839889" cy="594141"/>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rgbClr val="FFFFFF"/>
              </a:buClr>
              <a:buSzPts val="1900"/>
              <a:buFont typeface="Arial"/>
              <a:buNone/>
            </a:pPr>
            <a:r>
              <a:rPr b="1" i="1" lang="en-GB" sz="1900" u="none" cap="none" strike="noStrike">
                <a:solidFill>
                  <a:srgbClr val="FFFFFF"/>
                </a:solidFill>
                <a:latin typeface="Geo"/>
                <a:ea typeface="Geo"/>
                <a:cs typeface="Geo"/>
                <a:sym typeface="Geo"/>
              </a:rPr>
              <a:t>Website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rgbClr val="FFFFFF"/>
              </a:buClr>
              <a:buSzPts val="1900"/>
              <a:buFont typeface="Arial"/>
              <a:buNone/>
            </a:pPr>
            <a:r>
              <a:rPr b="0" i="0" lang="en-GB" sz="1900" u="none" cap="none" strike="noStrike">
                <a:solidFill>
                  <a:srgbClr val="FFFFFF"/>
                </a:solidFill>
                <a:latin typeface="Open Sans"/>
                <a:ea typeface="Open Sans"/>
                <a:cs typeface="Open Sans"/>
                <a:sym typeface="Open Sans"/>
              </a:rPr>
              <a:t>transformwork.net</a:t>
            </a:r>
            <a:endParaRPr b="0" i="0" sz="1400" u="none" cap="none" strike="noStrike">
              <a:solidFill>
                <a:srgbClr val="000000"/>
              </a:solidFill>
              <a:latin typeface="Arial"/>
              <a:ea typeface="Arial"/>
              <a:cs typeface="Arial"/>
              <a:sym typeface="Arial"/>
            </a:endParaRPr>
          </a:p>
        </p:txBody>
      </p:sp>
      <p:cxnSp>
        <p:nvCxnSpPr>
          <p:cNvPr id="438" name="Google Shape;438;p25"/>
          <p:cNvCxnSpPr/>
          <p:nvPr/>
        </p:nvCxnSpPr>
        <p:spPr>
          <a:xfrm flipH="1" rot="10800000">
            <a:off x="7228140" y="4833331"/>
            <a:ext cx="4956989" cy="30338"/>
          </a:xfrm>
          <a:prstGeom prst="straightConnector1">
            <a:avLst/>
          </a:prstGeom>
          <a:noFill/>
          <a:ln cap="flat" cmpd="sng" w="28575">
            <a:solidFill>
              <a:schemeClr val="lt1"/>
            </a:solidFill>
            <a:prstDash val="solid"/>
            <a:miter lim="800000"/>
            <a:headEnd len="sm" w="sm" type="none"/>
            <a:tailEnd len="sm" w="sm" type="none"/>
          </a:ln>
        </p:spPr>
      </p:cxnSp>
      <p:pic>
        <p:nvPicPr>
          <p:cNvPr descr="Icon&#10;&#10;Description automatically generated" id="439" name="Google Shape;439;p25"/>
          <p:cNvPicPr preferRelativeResize="0"/>
          <p:nvPr/>
        </p:nvPicPr>
        <p:blipFill rotWithShape="1">
          <a:blip r:embed="rId3">
            <a:alphaModFix/>
          </a:blip>
          <a:srcRect b="15315" l="23227" r="-162" t="18271"/>
          <a:stretch/>
        </p:blipFill>
        <p:spPr>
          <a:xfrm>
            <a:off x="-4378" y="-11824"/>
            <a:ext cx="6204139" cy="535544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11"/>
          <p:cNvSpPr txBox="1"/>
          <p:nvPr>
            <p:ph type="title"/>
          </p:nvPr>
        </p:nvSpPr>
        <p:spPr>
          <a:xfrm>
            <a:off x="839788" y="305517"/>
            <a:ext cx="10600266"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Geo"/>
              <a:buNone/>
            </a:pPr>
            <a:r>
              <a:rPr b="1" i="1" lang="en-GB">
                <a:latin typeface="Geo"/>
                <a:ea typeface="Geo"/>
                <a:cs typeface="Geo"/>
                <a:sym typeface="Geo"/>
              </a:rPr>
              <a:t>Click to Add Title</a:t>
            </a:r>
            <a:endParaRPr b="1" i="1">
              <a:latin typeface="Geo"/>
              <a:ea typeface="Geo"/>
              <a:cs typeface="Geo"/>
              <a:sym typeface="Geo"/>
            </a:endParaRPr>
          </a:p>
        </p:txBody>
      </p:sp>
      <p:sp>
        <p:nvSpPr>
          <p:cNvPr id="445" name="Google Shape;445;p11"/>
          <p:cNvSpPr txBox="1"/>
          <p:nvPr>
            <p:ph idx="1" type="body"/>
          </p:nvPr>
        </p:nvSpPr>
        <p:spPr>
          <a:xfrm>
            <a:off x="2758901" y="3953052"/>
            <a:ext cx="6681786" cy="809801"/>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i="1" lang="en-GB">
                <a:latin typeface="Geo"/>
                <a:ea typeface="Geo"/>
                <a:cs typeface="Geo"/>
                <a:sym typeface="Geo"/>
              </a:rPr>
              <a:t>Subtitle</a:t>
            </a:r>
            <a:endParaRPr/>
          </a:p>
        </p:txBody>
      </p:sp>
      <p:sp>
        <p:nvSpPr>
          <p:cNvPr id="446" name="Google Shape;446;p11"/>
          <p:cNvSpPr txBox="1"/>
          <p:nvPr>
            <p:ph idx="2" type="body"/>
          </p:nvPr>
        </p:nvSpPr>
        <p:spPr>
          <a:xfrm>
            <a:off x="2027782" y="4841413"/>
            <a:ext cx="8228418" cy="1356522"/>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chemeClr val="dk1"/>
              </a:buClr>
              <a:buSzPts val="1400"/>
              <a:buNone/>
            </a:pPr>
            <a:r>
              <a:rPr lang="en-GB" sz="1400">
                <a:latin typeface="Open Sans"/>
                <a:ea typeface="Open Sans"/>
                <a:cs typeface="Open Sans"/>
                <a:sym typeface="Open Sans"/>
              </a:rPr>
              <a:t>Crassit amet massa id purus aliquam ultricies.Ut ornare ligul dolor scelerisque. Pellentesque non placerat est. Nam utdui varius, ornare velit.</a:t>
            </a:r>
            <a:endParaRPr sz="1400">
              <a:latin typeface="Open Sans"/>
              <a:ea typeface="Open Sans"/>
              <a:cs typeface="Open Sans"/>
              <a:sym typeface="Open Sans"/>
            </a:endParaRPr>
          </a:p>
          <a:p>
            <a:pPr indent="-228600" lvl="0" marL="228600" rtl="0" algn="ctr">
              <a:lnSpc>
                <a:spcPct val="90000"/>
              </a:lnSpc>
              <a:spcBef>
                <a:spcPts val="1000"/>
              </a:spcBef>
              <a:spcAft>
                <a:spcPts val="0"/>
              </a:spcAft>
              <a:buClr>
                <a:schemeClr val="dk1"/>
              </a:buClr>
              <a:buSzPts val="1400"/>
              <a:buNone/>
            </a:pPr>
            <a:r>
              <a:rPr lang="en-GB" sz="1400">
                <a:latin typeface="Open Sans"/>
                <a:ea typeface="Open Sans"/>
                <a:cs typeface="Open Sans"/>
                <a:sym typeface="Open Sans"/>
              </a:rPr>
              <a:t>Aculis lectusfusce gravid, risus vitae porttitor tincidunt, augue enim mattis mi at accumsan metus dui sed nibh. </a:t>
            </a:r>
            <a:endParaRPr sz="1400">
              <a:latin typeface="Open Sans"/>
              <a:ea typeface="Open Sans"/>
              <a:cs typeface="Open Sans"/>
              <a:sym typeface="Open Sans"/>
            </a:endParaRPr>
          </a:p>
          <a:p>
            <a:pPr indent="0" lvl="0" marL="0" rtl="0" algn="ctr">
              <a:lnSpc>
                <a:spcPct val="90000"/>
              </a:lnSpc>
              <a:spcBef>
                <a:spcPts val="1000"/>
              </a:spcBef>
              <a:spcAft>
                <a:spcPts val="0"/>
              </a:spcAft>
              <a:buClr>
                <a:schemeClr val="dk1"/>
              </a:buClr>
              <a:buSzPts val="1400"/>
              <a:buNone/>
            </a:pPr>
            <a:r>
              <a:t/>
            </a:r>
            <a:endParaRPr sz="1400">
              <a:latin typeface="Open Sans"/>
              <a:ea typeface="Open Sans"/>
              <a:cs typeface="Open Sans"/>
              <a:sym typeface="Open Sans"/>
            </a:endParaRPr>
          </a:p>
        </p:txBody>
      </p:sp>
      <p:sp>
        <p:nvSpPr>
          <p:cNvPr id="447" name="Google Shape;447;p11"/>
          <p:cNvSpPr/>
          <p:nvPr/>
        </p:nvSpPr>
        <p:spPr>
          <a:xfrm>
            <a:off x="-221518" y="1624928"/>
            <a:ext cx="10531942" cy="1937846"/>
          </a:xfrm>
          <a:prstGeom prst="rect">
            <a:avLst/>
          </a:prstGeom>
          <a:solidFill>
            <a:srgbClr val="1028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rowd of people walking through a busy crosswalk" id="448" name="Google Shape;448;p11"/>
          <p:cNvPicPr preferRelativeResize="0"/>
          <p:nvPr/>
        </p:nvPicPr>
        <p:blipFill rotWithShape="1">
          <a:blip r:embed="rId3">
            <a:alphaModFix/>
          </a:blip>
          <a:srcRect b="57076" l="0" r="0" t="15464"/>
          <a:stretch/>
        </p:blipFill>
        <p:spPr>
          <a:xfrm>
            <a:off x="1661948" y="2029811"/>
            <a:ext cx="10528313" cy="192696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16"/>
          <p:cNvSpPr txBox="1"/>
          <p:nvPr/>
        </p:nvSpPr>
        <p:spPr>
          <a:xfrm>
            <a:off x="601757" y="4786550"/>
            <a:ext cx="3738991" cy="84095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400"/>
              <a:buFont typeface="Arial"/>
              <a:buNone/>
            </a:pPr>
            <a:r>
              <a:rPr b="1" i="0" lang="en-GB" sz="2400" u="none" cap="none" strike="noStrike">
                <a:solidFill>
                  <a:srgbClr val="000000"/>
                </a:solidFill>
                <a:latin typeface="Open Sans"/>
                <a:ea typeface="Open Sans"/>
                <a:cs typeface="Open Sans"/>
                <a:sym typeface="Open Sans"/>
              </a:rPr>
              <a:t>Subtitle goes here</a:t>
            </a:r>
            <a:endParaRPr b="0" i="0" sz="2400" u="none" cap="none" strike="noStrike">
              <a:solidFill>
                <a:srgbClr val="000000"/>
              </a:solidFill>
              <a:latin typeface="Calibri"/>
              <a:ea typeface="Calibri"/>
              <a:cs typeface="Calibri"/>
              <a:sym typeface="Calibri"/>
            </a:endParaRPr>
          </a:p>
        </p:txBody>
      </p:sp>
      <p:sp>
        <p:nvSpPr>
          <p:cNvPr id="454" name="Google Shape;454;p16"/>
          <p:cNvSpPr txBox="1"/>
          <p:nvPr/>
        </p:nvSpPr>
        <p:spPr>
          <a:xfrm>
            <a:off x="517091" y="3425510"/>
            <a:ext cx="4063547" cy="1461848"/>
          </a:xfrm>
          <a:prstGeom prst="rect">
            <a:avLst/>
          </a:prstGeom>
          <a:noFill/>
          <a:ln>
            <a:noFill/>
          </a:ln>
        </p:spPr>
        <p:txBody>
          <a:bodyPr anchorCtr="0" anchor="t" bIns="45700" lIns="91425" spcFirstLastPara="1" rIns="91425" wrap="square" tIns="45700">
            <a:normAutofit lnSpcReduction="10000"/>
          </a:bodyPr>
          <a:lstStyle/>
          <a:p>
            <a:pPr indent="0" lvl="0" marL="0" marR="0" rtl="0" algn="l">
              <a:lnSpc>
                <a:spcPct val="90000"/>
              </a:lnSpc>
              <a:spcBef>
                <a:spcPts val="0"/>
              </a:spcBef>
              <a:spcAft>
                <a:spcPts val="0"/>
              </a:spcAft>
              <a:buClr>
                <a:schemeClr val="dk1"/>
              </a:buClr>
              <a:buSzPts val="3600"/>
              <a:buFont typeface="Arial"/>
              <a:buNone/>
            </a:pPr>
            <a:r>
              <a:t/>
            </a:r>
            <a:endParaRPr b="1" i="0" sz="3600" u="none" cap="none" strike="noStrike">
              <a:solidFill>
                <a:srgbClr val="000000"/>
              </a:solidFill>
              <a:latin typeface="Open Sans"/>
              <a:ea typeface="Open Sans"/>
              <a:cs typeface="Open Sans"/>
              <a:sym typeface="Open Sans"/>
            </a:endParaRPr>
          </a:p>
          <a:p>
            <a:pPr indent="0" lvl="0" marL="0" marR="0" rtl="0" algn="l">
              <a:lnSpc>
                <a:spcPct val="90000"/>
              </a:lnSpc>
              <a:spcBef>
                <a:spcPts val="1000"/>
              </a:spcBef>
              <a:spcAft>
                <a:spcPts val="0"/>
              </a:spcAft>
              <a:buClr>
                <a:srgbClr val="000000"/>
              </a:buClr>
              <a:buSzPts val="5500"/>
              <a:buFont typeface="Arial"/>
              <a:buNone/>
            </a:pPr>
            <a:r>
              <a:rPr b="1" i="1" lang="en-GB" sz="5500" u="none" cap="none" strike="noStrike">
                <a:solidFill>
                  <a:srgbClr val="000000"/>
                </a:solidFill>
                <a:latin typeface="Geo"/>
                <a:ea typeface="Geo"/>
                <a:cs typeface="Geo"/>
                <a:sym typeface="Geo"/>
              </a:rPr>
              <a:t>Title Here</a:t>
            </a:r>
            <a:endParaRPr b="0" i="1" sz="2400" u="none" cap="none" strike="noStrike">
              <a:solidFill>
                <a:schemeClr val="dk1"/>
              </a:solidFill>
              <a:latin typeface="Geo"/>
              <a:ea typeface="Geo"/>
              <a:cs typeface="Geo"/>
              <a:sym typeface="Geo"/>
            </a:endParaRPr>
          </a:p>
        </p:txBody>
      </p:sp>
      <p:sp>
        <p:nvSpPr>
          <p:cNvPr id="455" name="Google Shape;455;p16"/>
          <p:cNvSpPr txBox="1"/>
          <p:nvPr/>
        </p:nvSpPr>
        <p:spPr>
          <a:xfrm>
            <a:off x="4818547" y="3801959"/>
            <a:ext cx="6916424" cy="98207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600"/>
              <a:buFont typeface="Arial"/>
              <a:buNone/>
            </a:pPr>
            <a:r>
              <a:rPr b="0" i="0" lang="en-GB" sz="1600" u="none" cap="none" strike="noStrike">
                <a:solidFill>
                  <a:srgbClr val="000000"/>
                </a:solidFill>
                <a:latin typeface="Calibri"/>
                <a:ea typeface="Calibri"/>
                <a:cs typeface="Calibri"/>
                <a:sym typeface="Calibri"/>
              </a:rPr>
              <a:t>Lorem ipsum dolor sit ametconsectetur adipiscing elit. Nam elementum aliquam nunc vel posuere. Vivamus asequat augue quipell entesque.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600"/>
              <a:buFont typeface="Arial"/>
              <a:buNone/>
            </a:pPr>
            <a:r>
              <a:t/>
            </a:r>
            <a:endParaRPr b="0" i="0" sz="16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rgbClr val="000000"/>
              </a:buClr>
              <a:buSzPts val="1600"/>
              <a:buFont typeface="Arial"/>
              <a:buNone/>
            </a:pPr>
            <a:r>
              <a:rPr b="0" i="0" lang="en-GB" sz="1600" u="none" cap="none" strike="noStrike">
                <a:solidFill>
                  <a:srgbClr val="000000"/>
                </a:solidFill>
                <a:latin typeface="Calibri"/>
                <a:ea typeface="Calibri"/>
                <a:cs typeface="Calibri"/>
                <a:sym typeface="Calibri"/>
              </a:rPr>
              <a:t>Crassit amet massa id purus aliquam ultricies.Ut ornare ligul dolor scelerisque imperdiet. Pellentesque non placerat est. Nam utdui varius, ornare velit ege, iaculis lectus. Fusce gravid, risus vitae porttitor tincidunt, augue enim mattis mi at accumsan metus dui sed nibh. </a:t>
            </a:r>
            <a:endParaRPr b="0" i="0" sz="1600" u="none" cap="none" strike="noStrike">
              <a:solidFill>
                <a:srgbClr val="000000"/>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456" name="Google Shape;456;p16"/>
          <p:cNvSpPr/>
          <p:nvPr/>
        </p:nvSpPr>
        <p:spPr>
          <a:xfrm>
            <a:off x="2557154" y="442514"/>
            <a:ext cx="9631994" cy="1937846"/>
          </a:xfrm>
          <a:prstGeom prst="rect">
            <a:avLst/>
          </a:prstGeom>
          <a:solidFill>
            <a:srgbClr val="1028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Person walking away on zebra crossing" id="457" name="Google Shape;457;p16"/>
          <p:cNvPicPr preferRelativeResize="0"/>
          <p:nvPr>
            <p:ph idx="1" type="body"/>
          </p:nvPr>
        </p:nvPicPr>
        <p:blipFill rotWithShape="1">
          <a:blip r:embed="rId3">
            <a:alphaModFix/>
          </a:blip>
          <a:srcRect b="63130" l="-116" r="116" t="0"/>
          <a:stretch/>
        </p:blipFill>
        <p:spPr>
          <a:xfrm>
            <a:off x="1414" y="750422"/>
            <a:ext cx="9062602" cy="215829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24"/>
          <p:cNvSpPr txBox="1"/>
          <p:nvPr>
            <p:ph idx="1" type="body"/>
          </p:nvPr>
        </p:nvSpPr>
        <p:spPr>
          <a:xfrm>
            <a:off x="605225" y="1581852"/>
            <a:ext cx="4839889" cy="80980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i="1" lang="en-GB">
                <a:latin typeface="Geo"/>
                <a:ea typeface="Geo"/>
                <a:cs typeface="Geo"/>
                <a:sym typeface="Geo"/>
              </a:rPr>
              <a:t>Action #01</a:t>
            </a:r>
            <a:endParaRPr i="1">
              <a:latin typeface="Geo"/>
              <a:ea typeface="Geo"/>
              <a:cs typeface="Geo"/>
              <a:sym typeface="Geo"/>
            </a:endParaRPr>
          </a:p>
        </p:txBody>
      </p:sp>
      <p:sp>
        <p:nvSpPr>
          <p:cNvPr id="463" name="Google Shape;463;p24"/>
          <p:cNvSpPr txBox="1"/>
          <p:nvPr/>
        </p:nvSpPr>
        <p:spPr>
          <a:xfrm>
            <a:off x="602934" y="2591977"/>
            <a:ext cx="4842018" cy="5444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600"/>
              <a:buFont typeface="Arial"/>
              <a:buNone/>
            </a:pPr>
            <a:r>
              <a:rPr b="0" i="0" lang="en-GB" sz="1600" u="none" cap="none" strike="noStrike">
                <a:solidFill>
                  <a:schemeClr val="dk1"/>
                </a:solidFill>
                <a:latin typeface="Open Sans"/>
                <a:ea typeface="Open Sans"/>
                <a:cs typeface="Open Sans"/>
                <a:sym typeface="Open Sans"/>
              </a:rPr>
              <a:t>Lorem ipsum dolor sit amet, consectetur adipiscing elit. Nam elementum aliquam nunc vel posuere.</a:t>
            </a:r>
            <a:endParaRPr b="0" i="0" sz="1600" u="none" cap="none" strike="noStrike">
              <a:solidFill>
                <a:schemeClr val="dk1"/>
              </a:solidFill>
              <a:latin typeface="Open Sans"/>
              <a:ea typeface="Open Sans"/>
              <a:cs typeface="Open Sans"/>
              <a:sym typeface="Open Sans"/>
            </a:endParaRPr>
          </a:p>
        </p:txBody>
      </p:sp>
      <p:cxnSp>
        <p:nvCxnSpPr>
          <p:cNvPr id="464" name="Google Shape;464;p24"/>
          <p:cNvCxnSpPr/>
          <p:nvPr/>
        </p:nvCxnSpPr>
        <p:spPr>
          <a:xfrm flipH="1" rot="10800000">
            <a:off x="695119" y="2455118"/>
            <a:ext cx="4747030" cy="17201"/>
          </a:xfrm>
          <a:prstGeom prst="straightConnector1">
            <a:avLst/>
          </a:prstGeom>
          <a:noFill/>
          <a:ln cap="flat" cmpd="sng" w="28575">
            <a:solidFill>
              <a:srgbClr val="AACCE1"/>
            </a:solidFill>
            <a:prstDash val="solid"/>
            <a:miter lim="800000"/>
            <a:headEnd len="sm" w="sm" type="none"/>
            <a:tailEnd len="sm" w="sm" type="none"/>
          </a:ln>
        </p:spPr>
      </p:cxnSp>
      <p:sp>
        <p:nvSpPr>
          <p:cNvPr id="465" name="Google Shape;465;p24"/>
          <p:cNvSpPr txBox="1"/>
          <p:nvPr/>
        </p:nvSpPr>
        <p:spPr>
          <a:xfrm>
            <a:off x="609749" y="706720"/>
            <a:ext cx="3817616" cy="87986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Geo"/>
              <a:buNone/>
            </a:pPr>
            <a:r>
              <a:rPr b="1" i="1" lang="en-GB" sz="4400" u="none" cap="none" strike="noStrike">
                <a:solidFill>
                  <a:schemeClr val="dk1"/>
                </a:solidFill>
                <a:latin typeface="Geo"/>
                <a:ea typeface="Geo"/>
                <a:cs typeface="Geo"/>
                <a:sym typeface="Geo"/>
              </a:rPr>
              <a:t>Next Steps</a:t>
            </a:r>
            <a:endParaRPr b="0" i="1" sz="4400" u="none" cap="none" strike="noStrike">
              <a:solidFill>
                <a:schemeClr val="dk1"/>
              </a:solidFill>
              <a:latin typeface="Geo"/>
              <a:ea typeface="Geo"/>
              <a:cs typeface="Geo"/>
              <a:sym typeface="Geo"/>
            </a:endParaRPr>
          </a:p>
        </p:txBody>
      </p:sp>
      <p:sp>
        <p:nvSpPr>
          <p:cNvPr id="466" name="Google Shape;466;p24"/>
          <p:cNvSpPr txBox="1"/>
          <p:nvPr/>
        </p:nvSpPr>
        <p:spPr>
          <a:xfrm>
            <a:off x="6109462" y="2606353"/>
            <a:ext cx="4842018" cy="5444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600"/>
              <a:buFont typeface="Arial"/>
              <a:buNone/>
            </a:pPr>
            <a:r>
              <a:rPr b="0" i="0" lang="en-GB" sz="1600" u="none" cap="none" strike="noStrike">
                <a:solidFill>
                  <a:schemeClr val="dk1"/>
                </a:solidFill>
                <a:latin typeface="Open Sans"/>
                <a:ea typeface="Open Sans"/>
                <a:cs typeface="Open Sans"/>
                <a:sym typeface="Open Sans"/>
              </a:rPr>
              <a:t>Lorem ipsum dolor sit amet, consectetur adipiscing elit. Nam elementum aliquam nunc vel posuere.</a:t>
            </a:r>
            <a:endParaRPr b="0" i="0" sz="1600" u="none" cap="none" strike="noStrike">
              <a:solidFill>
                <a:schemeClr val="dk1"/>
              </a:solidFill>
              <a:latin typeface="Open Sans"/>
              <a:ea typeface="Open Sans"/>
              <a:cs typeface="Open Sans"/>
              <a:sym typeface="Open Sans"/>
            </a:endParaRPr>
          </a:p>
        </p:txBody>
      </p:sp>
      <p:cxnSp>
        <p:nvCxnSpPr>
          <p:cNvPr id="467" name="Google Shape;467;p24"/>
          <p:cNvCxnSpPr/>
          <p:nvPr/>
        </p:nvCxnSpPr>
        <p:spPr>
          <a:xfrm flipH="1" rot="10800000">
            <a:off x="6201647" y="2469494"/>
            <a:ext cx="4747030" cy="17201"/>
          </a:xfrm>
          <a:prstGeom prst="straightConnector1">
            <a:avLst/>
          </a:prstGeom>
          <a:noFill/>
          <a:ln cap="flat" cmpd="sng" w="28575">
            <a:solidFill>
              <a:srgbClr val="AACCE1"/>
            </a:solidFill>
            <a:prstDash val="solid"/>
            <a:miter lim="800000"/>
            <a:headEnd len="sm" w="sm" type="none"/>
            <a:tailEnd len="sm" w="sm" type="none"/>
          </a:ln>
        </p:spPr>
      </p:cxnSp>
      <p:sp>
        <p:nvSpPr>
          <p:cNvPr id="468" name="Google Shape;468;p24"/>
          <p:cNvSpPr txBox="1"/>
          <p:nvPr/>
        </p:nvSpPr>
        <p:spPr>
          <a:xfrm>
            <a:off x="6177890" y="1576101"/>
            <a:ext cx="4839889" cy="80980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b="1" i="1" lang="en-GB" sz="2400" u="none" cap="none" strike="noStrike">
                <a:solidFill>
                  <a:schemeClr val="dk1"/>
                </a:solidFill>
                <a:latin typeface="Geo"/>
                <a:ea typeface="Geo"/>
                <a:cs typeface="Geo"/>
                <a:sym typeface="Geo"/>
              </a:rPr>
              <a:t>Action #03</a:t>
            </a:r>
            <a:endParaRPr b="1" i="1" sz="2400" u="none" cap="none" strike="noStrike">
              <a:solidFill>
                <a:schemeClr val="dk1"/>
              </a:solidFill>
              <a:latin typeface="Geo"/>
              <a:ea typeface="Geo"/>
              <a:cs typeface="Geo"/>
              <a:sym typeface="Geo"/>
            </a:endParaRPr>
          </a:p>
        </p:txBody>
      </p:sp>
      <p:sp>
        <p:nvSpPr>
          <p:cNvPr id="469" name="Google Shape;469;p24"/>
          <p:cNvSpPr txBox="1"/>
          <p:nvPr/>
        </p:nvSpPr>
        <p:spPr>
          <a:xfrm>
            <a:off x="613851" y="3430780"/>
            <a:ext cx="4839889" cy="80980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b="1" i="1" lang="en-GB" sz="2400" u="none" cap="none" strike="noStrike">
                <a:solidFill>
                  <a:schemeClr val="dk1"/>
                </a:solidFill>
                <a:latin typeface="Geo"/>
                <a:ea typeface="Geo"/>
                <a:cs typeface="Geo"/>
                <a:sym typeface="Geo"/>
              </a:rPr>
              <a:t>Action #02</a:t>
            </a:r>
            <a:endParaRPr b="1" i="1" sz="2400" u="none" cap="none" strike="noStrike">
              <a:solidFill>
                <a:schemeClr val="dk1"/>
              </a:solidFill>
              <a:latin typeface="Geo"/>
              <a:ea typeface="Geo"/>
              <a:cs typeface="Geo"/>
              <a:sym typeface="Geo"/>
            </a:endParaRPr>
          </a:p>
        </p:txBody>
      </p:sp>
      <p:sp>
        <p:nvSpPr>
          <p:cNvPr id="470" name="Google Shape;470;p24"/>
          <p:cNvSpPr txBox="1"/>
          <p:nvPr/>
        </p:nvSpPr>
        <p:spPr>
          <a:xfrm>
            <a:off x="574179" y="4489788"/>
            <a:ext cx="4842018" cy="5444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600"/>
              <a:buFont typeface="Arial"/>
              <a:buNone/>
            </a:pPr>
            <a:r>
              <a:rPr b="0" i="0" lang="en-GB" sz="1600" u="none" cap="none" strike="noStrike">
                <a:solidFill>
                  <a:schemeClr val="dk1"/>
                </a:solidFill>
                <a:latin typeface="Open Sans"/>
                <a:ea typeface="Open Sans"/>
                <a:cs typeface="Open Sans"/>
                <a:sym typeface="Open Sans"/>
              </a:rPr>
              <a:t>Lorem ipsum dolor sit amet, consectetur adipiscing elit. Nam elementum aliquam nunc vel posuere.</a:t>
            </a:r>
            <a:endParaRPr b="0" i="0" sz="1600" u="none" cap="none" strike="noStrike">
              <a:solidFill>
                <a:schemeClr val="dk1"/>
              </a:solidFill>
              <a:latin typeface="Open Sans"/>
              <a:ea typeface="Open Sans"/>
              <a:cs typeface="Open Sans"/>
              <a:sym typeface="Open Sans"/>
            </a:endParaRPr>
          </a:p>
        </p:txBody>
      </p:sp>
      <p:cxnSp>
        <p:nvCxnSpPr>
          <p:cNvPr id="471" name="Google Shape;471;p24"/>
          <p:cNvCxnSpPr/>
          <p:nvPr/>
        </p:nvCxnSpPr>
        <p:spPr>
          <a:xfrm flipH="1" rot="10800000">
            <a:off x="666364" y="4352929"/>
            <a:ext cx="4747030" cy="17201"/>
          </a:xfrm>
          <a:prstGeom prst="straightConnector1">
            <a:avLst/>
          </a:prstGeom>
          <a:noFill/>
          <a:ln cap="flat" cmpd="sng" w="28575">
            <a:solidFill>
              <a:srgbClr val="AACCE1"/>
            </a:solidFill>
            <a:prstDash val="solid"/>
            <a:miter lim="800000"/>
            <a:headEnd len="sm" w="sm" type="none"/>
            <a:tailEnd len="sm" w="sm" type="none"/>
          </a:ln>
        </p:spPr>
      </p:cxnSp>
      <p:sp>
        <p:nvSpPr>
          <p:cNvPr id="472" name="Google Shape;472;p24"/>
          <p:cNvSpPr txBox="1"/>
          <p:nvPr/>
        </p:nvSpPr>
        <p:spPr>
          <a:xfrm>
            <a:off x="6080707" y="4504164"/>
            <a:ext cx="4842018" cy="54446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600"/>
              <a:buFont typeface="Arial"/>
              <a:buNone/>
            </a:pPr>
            <a:r>
              <a:rPr b="0" i="0" lang="en-GB" sz="1600" u="none" cap="none" strike="noStrike">
                <a:solidFill>
                  <a:schemeClr val="dk1"/>
                </a:solidFill>
                <a:latin typeface="Open Sans"/>
                <a:ea typeface="Open Sans"/>
                <a:cs typeface="Open Sans"/>
                <a:sym typeface="Open Sans"/>
              </a:rPr>
              <a:t>Lorem ipsum dolor sit amet, consectetur adipiscing elit. Nam elementum aliquam nunc vel posuere.</a:t>
            </a:r>
            <a:endParaRPr b="0" i="0" sz="1600" u="none" cap="none" strike="noStrike">
              <a:solidFill>
                <a:schemeClr val="dk1"/>
              </a:solidFill>
              <a:latin typeface="Open Sans"/>
              <a:ea typeface="Open Sans"/>
              <a:cs typeface="Open Sans"/>
              <a:sym typeface="Open Sans"/>
            </a:endParaRPr>
          </a:p>
        </p:txBody>
      </p:sp>
      <p:cxnSp>
        <p:nvCxnSpPr>
          <p:cNvPr id="473" name="Google Shape;473;p24"/>
          <p:cNvCxnSpPr/>
          <p:nvPr/>
        </p:nvCxnSpPr>
        <p:spPr>
          <a:xfrm flipH="1" rot="10800000">
            <a:off x="6172892" y="4367305"/>
            <a:ext cx="4747030" cy="17201"/>
          </a:xfrm>
          <a:prstGeom prst="straightConnector1">
            <a:avLst/>
          </a:prstGeom>
          <a:noFill/>
          <a:ln cap="flat" cmpd="sng" w="28575">
            <a:solidFill>
              <a:srgbClr val="AACCE1"/>
            </a:solidFill>
            <a:prstDash val="solid"/>
            <a:miter lim="800000"/>
            <a:headEnd len="sm" w="sm" type="none"/>
            <a:tailEnd len="sm" w="sm" type="none"/>
          </a:ln>
        </p:spPr>
      </p:cxnSp>
      <p:sp>
        <p:nvSpPr>
          <p:cNvPr id="474" name="Google Shape;474;p24"/>
          <p:cNvSpPr txBox="1"/>
          <p:nvPr/>
        </p:nvSpPr>
        <p:spPr>
          <a:xfrm>
            <a:off x="6177889" y="3473912"/>
            <a:ext cx="4839889" cy="809801"/>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b="1" i="1" lang="en-GB" sz="2400" u="none" cap="none" strike="noStrike">
                <a:solidFill>
                  <a:schemeClr val="dk1"/>
                </a:solidFill>
                <a:latin typeface="Geo"/>
                <a:ea typeface="Geo"/>
                <a:cs typeface="Geo"/>
                <a:sym typeface="Geo"/>
              </a:rPr>
              <a:t>Action #04</a:t>
            </a:r>
            <a:endParaRPr b="1" i="1" sz="2400" u="none" cap="none" strike="noStrike">
              <a:solidFill>
                <a:schemeClr val="dk1"/>
              </a:solidFill>
              <a:latin typeface="Geo"/>
              <a:ea typeface="Geo"/>
              <a:cs typeface="Geo"/>
              <a:sym typeface="Ge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7"/>
          <p:cNvSpPr txBox="1"/>
          <p:nvPr/>
        </p:nvSpPr>
        <p:spPr>
          <a:xfrm>
            <a:off x="455650" y="389800"/>
            <a:ext cx="4063500" cy="3609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3600"/>
              <a:buFont typeface="Arial"/>
              <a:buNone/>
            </a:pPr>
            <a:r>
              <a:t/>
            </a:r>
            <a:endParaRPr b="1" i="0" sz="3600" u="none" cap="none" strike="noStrike">
              <a:solidFill>
                <a:srgbClr val="000000"/>
              </a:solidFill>
              <a:latin typeface="Open Sans"/>
              <a:ea typeface="Open Sans"/>
              <a:cs typeface="Open Sans"/>
              <a:sym typeface="Open Sans"/>
            </a:endParaRPr>
          </a:p>
          <a:p>
            <a:pPr indent="0" lvl="0" marL="0" marR="0" rtl="0" algn="l">
              <a:lnSpc>
                <a:spcPct val="90000"/>
              </a:lnSpc>
              <a:spcBef>
                <a:spcPts val="1000"/>
              </a:spcBef>
              <a:spcAft>
                <a:spcPts val="0"/>
              </a:spcAft>
              <a:buClr>
                <a:srgbClr val="000000"/>
              </a:buClr>
              <a:buSzPts val="5500"/>
              <a:buFont typeface="Arial"/>
              <a:buNone/>
            </a:pPr>
            <a:r>
              <a:rPr b="1" i="1" lang="en-GB" sz="5500" u="none" cap="none" strike="noStrike">
                <a:solidFill>
                  <a:srgbClr val="000000"/>
                </a:solidFill>
                <a:latin typeface="Geo"/>
                <a:ea typeface="Geo"/>
                <a:cs typeface="Geo"/>
                <a:sym typeface="Geo"/>
              </a:rPr>
              <a:t>Prayer </a:t>
            </a:r>
            <a:endParaRPr b="1" i="1" sz="5500" u="none" cap="none" strike="noStrike">
              <a:solidFill>
                <a:srgbClr val="000000"/>
              </a:solidFill>
              <a:latin typeface="Geo"/>
              <a:ea typeface="Geo"/>
              <a:cs typeface="Geo"/>
              <a:sym typeface="Geo"/>
            </a:endParaRPr>
          </a:p>
          <a:p>
            <a:pPr indent="0" lvl="0" marL="0" marR="0" rtl="0" algn="l">
              <a:lnSpc>
                <a:spcPct val="90000"/>
              </a:lnSpc>
              <a:spcBef>
                <a:spcPts val="1000"/>
              </a:spcBef>
              <a:spcAft>
                <a:spcPts val="0"/>
              </a:spcAft>
              <a:buClr>
                <a:srgbClr val="000000"/>
              </a:buClr>
              <a:buSzPts val="5500"/>
              <a:buFont typeface="Arial"/>
              <a:buNone/>
            </a:pPr>
            <a:r>
              <a:rPr b="1" i="1" lang="en-GB" sz="5500" u="none" cap="none" strike="noStrike">
                <a:solidFill>
                  <a:srgbClr val="000000"/>
                </a:solidFill>
                <a:latin typeface="Geo"/>
                <a:ea typeface="Geo"/>
                <a:cs typeface="Geo"/>
                <a:sym typeface="Geo"/>
              </a:rPr>
              <a:t>And</a:t>
            </a:r>
            <a:endParaRPr b="1" i="1" sz="5500" u="none" cap="none" strike="noStrike">
              <a:solidFill>
                <a:srgbClr val="000000"/>
              </a:solidFill>
              <a:latin typeface="Geo"/>
              <a:ea typeface="Geo"/>
              <a:cs typeface="Geo"/>
              <a:sym typeface="Geo"/>
            </a:endParaRPr>
          </a:p>
          <a:p>
            <a:pPr indent="0" lvl="0" marL="0" marR="0" rtl="0" algn="l">
              <a:lnSpc>
                <a:spcPct val="90000"/>
              </a:lnSpc>
              <a:spcBef>
                <a:spcPts val="1000"/>
              </a:spcBef>
              <a:spcAft>
                <a:spcPts val="0"/>
              </a:spcAft>
              <a:buClr>
                <a:srgbClr val="000000"/>
              </a:buClr>
              <a:buSzPts val="5500"/>
              <a:buFont typeface="Arial"/>
              <a:buNone/>
            </a:pPr>
            <a:r>
              <a:rPr b="1" i="1" lang="en-GB" sz="5500" u="none" cap="none" strike="noStrike">
                <a:solidFill>
                  <a:srgbClr val="000000"/>
                </a:solidFill>
                <a:latin typeface="Geo"/>
                <a:ea typeface="Geo"/>
                <a:cs typeface="Geo"/>
                <a:sym typeface="Geo"/>
              </a:rPr>
              <a:t>Scripture</a:t>
            </a:r>
            <a:endParaRPr b="1" i="1" sz="5500" u="none" cap="none" strike="noStrike">
              <a:solidFill>
                <a:srgbClr val="000000"/>
              </a:solidFill>
              <a:latin typeface="Geo"/>
              <a:ea typeface="Geo"/>
              <a:cs typeface="Geo"/>
              <a:sym typeface="Geo"/>
            </a:endParaRPr>
          </a:p>
        </p:txBody>
      </p:sp>
      <p:sp>
        <p:nvSpPr>
          <p:cNvPr id="185" name="Google Shape;185;p7"/>
          <p:cNvSpPr/>
          <p:nvPr/>
        </p:nvSpPr>
        <p:spPr>
          <a:xfrm>
            <a:off x="7240826" y="-17312"/>
            <a:ext cx="4948323" cy="6871137"/>
          </a:xfrm>
          <a:prstGeom prst="rect">
            <a:avLst/>
          </a:prstGeom>
          <a:solidFill>
            <a:srgbClr val="DA665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Woman walking in city" id="186" name="Google Shape;186;p7"/>
          <p:cNvPicPr preferRelativeResize="0"/>
          <p:nvPr>
            <p:ph idx="1" type="body"/>
          </p:nvPr>
        </p:nvPicPr>
        <p:blipFill rotWithShape="1">
          <a:blip r:embed="rId3">
            <a:alphaModFix/>
          </a:blip>
          <a:srcRect b="0" l="15264" r="15264" t="0"/>
          <a:stretch/>
        </p:blipFill>
        <p:spPr>
          <a:xfrm>
            <a:off x="5757819" y="498268"/>
            <a:ext cx="6103754" cy="5857838"/>
          </a:xfrm>
          <a:prstGeom prst="rect">
            <a:avLst/>
          </a:prstGeom>
          <a:noFill/>
          <a:ln>
            <a:noFill/>
          </a:ln>
        </p:spPr>
      </p:pic>
      <p:sp>
        <p:nvSpPr>
          <p:cNvPr id="187" name="Google Shape;187;p7"/>
          <p:cNvSpPr txBox="1"/>
          <p:nvPr/>
        </p:nvSpPr>
        <p:spPr>
          <a:xfrm>
            <a:off x="616414" y="3956592"/>
            <a:ext cx="4176300" cy="8409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b="1" i="0" lang="en-GB" sz="2400" u="none" cap="none" strike="noStrike">
                <a:solidFill>
                  <a:schemeClr val="dk1"/>
                </a:solidFill>
                <a:latin typeface="Open Sans"/>
                <a:ea typeface="Open Sans"/>
                <a:cs typeface="Open Sans"/>
                <a:sym typeface="Open Sans"/>
              </a:rPr>
              <a:t>Ofonimeh Umoh Abudu</a:t>
            </a:r>
            <a:endParaRPr b="0" i="0" sz="2400" u="none" cap="none" strike="noStrike">
              <a:solidFill>
                <a:schemeClr val="dk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
          <p:cNvSpPr/>
          <p:nvPr/>
        </p:nvSpPr>
        <p:spPr>
          <a:xfrm>
            <a:off x="1827" y="-4174"/>
            <a:ext cx="4081218" cy="6858000"/>
          </a:xfrm>
          <a:prstGeom prst="rect">
            <a:avLst/>
          </a:prstGeom>
          <a:solidFill>
            <a:srgbClr val="10285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Woman in online meeting" id="193" name="Google Shape;193;p3"/>
          <p:cNvPicPr preferRelativeResize="0"/>
          <p:nvPr>
            <p:ph idx="1" type="body"/>
          </p:nvPr>
        </p:nvPicPr>
        <p:blipFill rotWithShape="1">
          <a:blip r:embed="rId3">
            <a:alphaModFix/>
          </a:blip>
          <a:srcRect b="0" l="15282" r="15279" t="0"/>
          <a:stretch/>
        </p:blipFill>
        <p:spPr>
          <a:xfrm>
            <a:off x="554182" y="583870"/>
            <a:ext cx="5927672" cy="5691822"/>
          </a:xfrm>
          <a:prstGeom prst="rect">
            <a:avLst/>
          </a:prstGeom>
          <a:noFill/>
          <a:ln>
            <a:noFill/>
          </a:ln>
        </p:spPr>
      </p:pic>
      <p:sp>
        <p:nvSpPr>
          <p:cNvPr id="194" name="Google Shape;194;p3"/>
          <p:cNvSpPr txBox="1"/>
          <p:nvPr/>
        </p:nvSpPr>
        <p:spPr>
          <a:xfrm>
            <a:off x="7037464" y="1828892"/>
            <a:ext cx="4176435" cy="840959"/>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Arial"/>
              <a:buNone/>
            </a:pPr>
            <a:r>
              <a:rPr b="1" i="0" lang="en-GB" sz="2400" u="none" cap="none" strike="noStrike">
                <a:solidFill>
                  <a:schemeClr val="dk1"/>
                </a:solidFill>
                <a:latin typeface="Open Sans"/>
                <a:ea typeface="Open Sans"/>
                <a:cs typeface="Open Sans"/>
                <a:sym typeface="Open Sans"/>
              </a:rPr>
              <a:t>Julian Shellard</a:t>
            </a:r>
            <a:endParaRPr b="0" i="0" sz="2400" u="none" cap="none" strike="noStrike">
              <a:solidFill>
                <a:schemeClr val="dk1"/>
              </a:solidFill>
              <a:latin typeface="Open Sans"/>
              <a:ea typeface="Open Sans"/>
              <a:cs typeface="Open Sans"/>
              <a:sym typeface="Open Sans"/>
            </a:endParaRPr>
          </a:p>
        </p:txBody>
      </p:sp>
      <p:sp>
        <p:nvSpPr>
          <p:cNvPr id="195" name="Google Shape;195;p3"/>
          <p:cNvSpPr txBox="1"/>
          <p:nvPr/>
        </p:nvSpPr>
        <p:spPr>
          <a:xfrm>
            <a:off x="7128625" y="792825"/>
            <a:ext cx="4176300" cy="9822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dk1"/>
              </a:buClr>
              <a:buSzPts val="5500"/>
              <a:buFont typeface="Arial"/>
              <a:buNone/>
            </a:pPr>
            <a:r>
              <a:rPr b="1" i="1" lang="en-GB" sz="5500" u="none" cap="none" strike="noStrike">
                <a:solidFill>
                  <a:schemeClr val="dk1"/>
                </a:solidFill>
                <a:latin typeface="Geo"/>
                <a:ea typeface="Geo"/>
                <a:cs typeface="Geo"/>
                <a:sym typeface="Geo"/>
              </a:rPr>
              <a:t>Chairs Report</a:t>
            </a:r>
            <a:endParaRPr b="1" i="1" sz="3600" u="none" cap="none" strike="noStrike">
              <a:solidFill>
                <a:schemeClr val="dk1"/>
              </a:solidFill>
              <a:latin typeface="Geo"/>
              <a:ea typeface="Geo"/>
              <a:cs typeface="Geo"/>
              <a:sym typeface="Geo"/>
            </a:endParaRPr>
          </a:p>
        </p:txBody>
      </p:sp>
      <p:sp>
        <p:nvSpPr>
          <p:cNvPr id="196" name="Google Shape;196;p3"/>
          <p:cNvSpPr txBox="1"/>
          <p:nvPr/>
        </p:nvSpPr>
        <p:spPr>
          <a:xfrm>
            <a:off x="7037476" y="3154999"/>
            <a:ext cx="4656900" cy="982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600"/>
              <a:buFont typeface="Arial"/>
              <a:buNone/>
            </a:pPr>
            <a:r>
              <a:rPr b="0" i="0" lang="en-GB" sz="16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6"/>
          <p:cNvSpPr txBox="1"/>
          <p:nvPr>
            <p:ph type="title"/>
          </p:nvPr>
        </p:nvSpPr>
        <p:spPr>
          <a:xfrm>
            <a:off x="964023" y="879063"/>
            <a:ext cx="4941477" cy="610863"/>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SzPts val="4400"/>
              <a:buNone/>
            </a:pPr>
            <a:r>
              <a:rPr lang="en-GB"/>
              <a:t>Introduction</a:t>
            </a:r>
            <a:endParaRPr/>
          </a:p>
        </p:txBody>
      </p:sp>
      <p:sp>
        <p:nvSpPr>
          <p:cNvPr id="203" name="Google Shape;203;p6"/>
          <p:cNvSpPr txBox="1"/>
          <p:nvPr>
            <p:ph idx="1" type="body"/>
          </p:nvPr>
        </p:nvSpPr>
        <p:spPr>
          <a:xfrm>
            <a:off x="952499" y="2289363"/>
            <a:ext cx="4572001" cy="2239094"/>
          </a:xfrm>
          <a:prstGeom prst="rect">
            <a:avLst/>
          </a:prstGeom>
          <a:noFill/>
          <a:ln>
            <a:noFill/>
          </a:ln>
        </p:spPr>
        <p:txBody>
          <a:bodyPr anchorCtr="0" anchor="t" bIns="0" lIns="0" spcFirstLastPara="1" rIns="0" wrap="square" tIns="0">
            <a:noAutofit/>
          </a:bodyPr>
          <a:lstStyle/>
          <a:p>
            <a:pPr indent="0" lvl="0" marL="0" rtl="0" algn="l">
              <a:lnSpc>
                <a:spcPct val="100000"/>
              </a:lnSpc>
              <a:spcBef>
                <a:spcPts val="1000"/>
              </a:spcBef>
              <a:spcAft>
                <a:spcPts val="0"/>
              </a:spcAft>
              <a:buSzPts val="2800"/>
              <a:buNone/>
            </a:pPr>
            <a:r>
              <a:rPr lang="en-GB" sz="1800">
                <a:solidFill>
                  <a:schemeClr val="accent1"/>
                </a:solidFill>
              </a:rPr>
              <a:t>We joyfully acknowledge the faithfulness of Jesus for the accomplishments last year</a:t>
            </a:r>
            <a:endParaRPr/>
          </a:p>
          <a:p>
            <a:pPr indent="0" lvl="0" marL="0" rtl="0" algn="l">
              <a:lnSpc>
                <a:spcPct val="100000"/>
              </a:lnSpc>
              <a:spcBef>
                <a:spcPts val="1000"/>
              </a:spcBef>
              <a:spcAft>
                <a:spcPts val="0"/>
              </a:spcAft>
              <a:buSzPts val="2800"/>
              <a:buNone/>
            </a:pPr>
            <a:r>
              <a:t/>
            </a:r>
            <a:endParaRPr sz="1800">
              <a:solidFill>
                <a:schemeClr val="accent1"/>
              </a:solidFill>
            </a:endParaRPr>
          </a:p>
          <a:p>
            <a:pPr indent="0" lvl="0" marL="0" rtl="0" algn="l">
              <a:lnSpc>
                <a:spcPct val="100000"/>
              </a:lnSpc>
              <a:spcBef>
                <a:spcPts val="1000"/>
              </a:spcBef>
              <a:spcAft>
                <a:spcPts val="0"/>
              </a:spcAft>
              <a:buSzPts val="2800"/>
              <a:buNone/>
            </a:pPr>
            <a:r>
              <a:rPr lang="en-GB" sz="1800">
                <a:solidFill>
                  <a:schemeClr val="accent1"/>
                </a:solidFill>
              </a:rPr>
              <a:t>And want to thank YOU and all the people featured in this Report for joining in this movement of workplace transformation with us</a:t>
            </a:r>
            <a:endParaRPr/>
          </a:p>
        </p:txBody>
      </p:sp>
      <p:pic>
        <p:nvPicPr>
          <p:cNvPr descr="Hanging Lightbulbs" id="204" name="Google Shape;204;p6"/>
          <p:cNvPicPr preferRelativeResize="0"/>
          <p:nvPr>
            <p:ph idx="2" type="pic"/>
          </p:nvPr>
        </p:nvPicPr>
        <p:blipFill rotWithShape="1">
          <a:blip r:embed="rId3">
            <a:alphaModFix/>
          </a:blip>
          <a:srcRect b="0" l="0" r="0" t="0"/>
          <a:stretch/>
        </p:blipFill>
        <p:spPr>
          <a:xfrm>
            <a:off x="6096000" y="-22543"/>
            <a:ext cx="6096000" cy="6903086"/>
          </a:xfrm>
          <a:prstGeom prst="rect">
            <a:avLst/>
          </a:prstGeom>
          <a:noFill/>
          <a:ln>
            <a:noFill/>
          </a:ln>
        </p:spPr>
      </p:pic>
      <p:sp>
        <p:nvSpPr>
          <p:cNvPr id="205" name="Google Shape;205;p6"/>
          <p:cNvSpPr txBox="1"/>
          <p:nvPr/>
        </p:nvSpPr>
        <p:spPr>
          <a:xfrm>
            <a:off x="4987836" y="6486985"/>
            <a:ext cx="41148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7F7F7F"/>
                </a:solidFill>
                <a:latin typeface="Arial"/>
                <a:ea typeface="Arial"/>
                <a:cs typeface="Arial"/>
                <a:sym typeface="Arial"/>
              </a:rPr>
              <a:t>Transform Work – Private &amp; Confidential</a:t>
            </a:r>
            <a:endParaRPr/>
          </a:p>
        </p:txBody>
      </p:sp>
      <p:sp>
        <p:nvSpPr>
          <p:cNvPr id="206" name="Google Shape;206;p6"/>
          <p:cNvSpPr txBox="1"/>
          <p:nvPr/>
        </p:nvSpPr>
        <p:spPr>
          <a:xfrm>
            <a:off x="8610600" y="6486985"/>
            <a:ext cx="2743200" cy="365125"/>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GB" sz="1000" u="none" cap="none" strike="noStrike">
                <a:solidFill>
                  <a:srgbClr val="7F7F7F"/>
                </a:solidFill>
                <a:latin typeface="Arial"/>
                <a:ea typeface="Arial"/>
                <a:cs typeface="Arial"/>
                <a:sym typeface="Arial"/>
              </a:rPr>
              <a:t>‹#›</a:t>
            </a:fld>
            <a:endParaRPr b="0" i="0" sz="1000" u="none" cap="none" strike="noStrike">
              <a:solidFill>
                <a:srgbClr val="7F7F7F"/>
              </a:solidFill>
              <a:latin typeface="Arial"/>
              <a:ea typeface="Arial"/>
              <a:cs typeface="Arial"/>
              <a:sym typeface="Arial"/>
            </a:endParaRPr>
          </a:p>
        </p:txBody>
      </p:sp>
      <p:sp>
        <p:nvSpPr>
          <p:cNvPr id="207" name="Google Shape;207;p6"/>
          <p:cNvSpPr txBox="1"/>
          <p:nvPr/>
        </p:nvSpPr>
        <p:spPr>
          <a:xfrm>
            <a:off x="838200" y="6486985"/>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GB" sz="1000" u="none" cap="none" strike="noStrike">
                <a:solidFill>
                  <a:srgbClr val="7F7F7F"/>
                </a:solidFill>
                <a:latin typeface="Arial"/>
                <a:ea typeface="Arial"/>
                <a:cs typeface="Arial"/>
                <a:sym typeface="Arial"/>
              </a:rPr>
              <a:t>29 April, 2024</a:t>
            </a:r>
            <a:endParaRPr b="0" i="0" sz="1000" u="none" cap="none" strike="noStrike">
              <a:solidFill>
                <a:srgbClr val="7F7F7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930238c714_0_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GB" sz="3100"/>
              <a:t>Christian Workplace Groups</a:t>
            </a:r>
            <a:endParaRPr b="1" sz="3100"/>
          </a:p>
        </p:txBody>
      </p:sp>
      <p:sp>
        <p:nvSpPr>
          <p:cNvPr id="213" name="Google Shape;213;g2930238c714_0_6"/>
          <p:cNvSpPr txBox="1"/>
          <p:nvPr>
            <p:ph idx="1" type="body"/>
          </p:nvPr>
        </p:nvSpPr>
        <p:spPr>
          <a:xfrm>
            <a:off x="838200" y="1299025"/>
            <a:ext cx="10515600" cy="4877700"/>
          </a:xfrm>
          <a:prstGeom prst="rect">
            <a:avLst/>
          </a:prstGeom>
          <a:noFill/>
          <a:ln>
            <a:noFill/>
          </a:ln>
        </p:spPr>
        <p:txBody>
          <a:bodyPr anchorCtr="0" anchor="t" bIns="45700" lIns="91425" spcFirstLastPara="1" rIns="91425" wrap="square" tIns="45700">
            <a:normAutofit fontScale="92500" lnSpcReduction="10000"/>
          </a:bodyPr>
          <a:lstStyle/>
          <a:p>
            <a:pPr indent="0" lvl="0" marL="114300" rtl="0" algn="l">
              <a:lnSpc>
                <a:spcPct val="107000"/>
              </a:lnSpc>
              <a:spcBef>
                <a:spcPts val="1000"/>
              </a:spcBef>
              <a:spcAft>
                <a:spcPts val="0"/>
              </a:spcAft>
              <a:buSzPct val="108108"/>
              <a:buNone/>
            </a:pPr>
            <a:r>
              <a:rPr lang="en-GB" sz="1800">
                <a:solidFill>
                  <a:srgbClr val="000000"/>
                </a:solidFill>
                <a:latin typeface="Arial"/>
                <a:ea typeface="Arial"/>
                <a:cs typeface="Arial"/>
                <a:sym typeface="Arial"/>
              </a:rPr>
              <a:t>We </a:t>
            </a:r>
            <a:r>
              <a:rPr lang="en-GB" sz="1800">
                <a:latin typeface="Arial"/>
                <a:ea typeface="Arial"/>
                <a:cs typeface="Arial"/>
                <a:sym typeface="Arial"/>
              </a:rPr>
              <a:t>are now supporting 476 groups and 92 individuals seeking to start new groups. This year, we have helped to start 24 new groups. </a:t>
            </a:r>
            <a:endParaRPr sz="1800">
              <a:latin typeface="Calibri"/>
              <a:ea typeface="Calibri"/>
              <a:cs typeface="Calibri"/>
              <a:sym typeface="Calibri"/>
            </a:endParaRPr>
          </a:p>
          <a:p>
            <a:pPr indent="0" lvl="0" marL="114300" rtl="0" algn="l">
              <a:lnSpc>
                <a:spcPct val="107000"/>
              </a:lnSpc>
              <a:spcBef>
                <a:spcPts val="1800"/>
              </a:spcBef>
              <a:spcAft>
                <a:spcPts val="0"/>
              </a:spcAft>
              <a:buSzPct val="108108"/>
              <a:buNone/>
            </a:pPr>
            <a:r>
              <a:rPr lang="en-GB" sz="1800">
                <a:latin typeface="Arial"/>
                <a:ea typeface="Arial"/>
                <a:cs typeface="Arial"/>
                <a:sym typeface="Arial"/>
              </a:rPr>
              <a:t>At the end of this year the number of groups at different stages of development was as follows: </a:t>
            </a:r>
            <a:endParaRPr sz="1800">
              <a:latin typeface="Calibri"/>
              <a:ea typeface="Calibri"/>
              <a:cs typeface="Calibri"/>
              <a:sym typeface="Calibri"/>
            </a:endParaRPr>
          </a:p>
          <a:p>
            <a:pPr indent="0" lvl="0" marL="114300" rtl="0" algn="l">
              <a:lnSpc>
                <a:spcPct val="107000"/>
              </a:lnSpc>
              <a:spcBef>
                <a:spcPts val="1800"/>
              </a:spcBef>
              <a:spcAft>
                <a:spcPts val="0"/>
              </a:spcAft>
              <a:buSzPct val="108108"/>
              <a:buNone/>
            </a:pPr>
            <a:r>
              <a:rPr lang="en-GB" sz="1800">
                <a:solidFill>
                  <a:srgbClr val="000000"/>
                </a:solidFill>
                <a:latin typeface="Arial"/>
                <a:ea typeface="Arial"/>
                <a:cs typeface="Arial"/>
                <a:sym typeface="Arial"/>
              </a:rPr>
              <a:t>Level 1: individual (</a:t>
            </a:r>
            <a:r>
              <a:rPr lang="en-GB" sz="1800">
                <a:latin typeface="Arial"/>
                <a:ea typeface="Arial"/>
                <a:cs typeface="Arial"/>
                <a:sym typeface="Arial"/>
              </a:rPr>
              <a:t>92</a:t>
            </a:r>
            <a:r>
              <a:rPr lang="en-GB" sz="1800">
                <a:solidFill>
                  <a:srgbClr val="000000"/>
                </a:solidFill>
                <a:latin typeface="Arial"/>
                <a:ea typeface="Arial"/>
                <a:cs typeface="Arial"/>
                <a:sym typeface="Arial"/>
              </a:rPr>
              <a:t> individuals)</a:t>
            </a:r>
            <a:endParaRPr sz="1800">
              <a:latin typeface="Calibri"/>
              <a:ea typeface="Calibri"/>
              <a:cs typeface="Calibri"/>
              <a:sym typeface="Calibri"/>
            </a:endParaRPr>
          </a:p>
          <a:p>
            <a:pPr indent="0" lvl="0" marL="114300" rtl="0" algn="l">
              <a:lnSpc>
                <a:spcPct val="107000"/>
              </a:lnSpc>
              <a:spcBef>
                <a:spcPts val="1800"/>
              </a:spcBef>
              <a:spcAft>
                <a:spcPts val="0"/>
              </a:spcAft>
              <a:buSzPct val="108108"/>
              <a:buNone/>
            </a:pPr>
            <a:r>
              <a:rPr lang="en-GB" sz="1800">
                <a:solidFill>
                  <a:srgbClr val="000000"/>
                </a:solidFill>
                <a:latin typeface="Arial"/>
                <a:ea typeface="Arial"/>
                <a:cs typeface="Arial"/>
                <a:sym typeface="Arial"/>
              </a:rPr>
              <a:t>Level 2: initial contact (</a:t>
            </a:r>
            <a:r>
              <a:rPr lang="en-GB" sz="1800">
                <a:latin typeface="Arial"/>
                <a:ea typeface="Arial"/>
                <a:cs typeface="Arial"/>
                <a:sym typeface="Arial"/>
              </a:rPr>
              <a:t>52</a:t>
            </a:r>
            <a:r>
              <a:rPr lang="en-GB" sz="1800">
                <a:solidFill>
                  <a:srgbClr val="000000"/>
                </a:solidFill>
                <a:latin typeface="Arial"/>
                <a:ea typeface="Arial"/>
                <a:cs typeface="Arial"/>
                <a:sym typeface="Arial"/>
              </a:rPr>
              <a:t> groups)</a:t>
            </a:r>
            <a:endParaRPr/>
          </a:p>
          <a:p>
            <a:pPr indent="0" lvl="0" marL="114300" rtl="0" algn="l">
              <a:lnSpc>
                <a:spcPct val="107000"/>
              </a:lnSpc>
              <a:spcBef>
                <a:spcPts val="1800"/>
              </a:spcBef>
              <a:spcAft>
                <a:spcPts val="0"/>
              </a:spcAft>
              <a:buSzPct val="108108"/>
              <a:buNone/>
            </a:pPr>
            <a:r>
              <a:rPr lang="en-GB" sz="1800">
                <a:solidFill>
                  <a:srgbClr val="000000"/>
                </a:solidFill>
                <a:latin typeface="Arial"/>
                <a:ea typeface="Arial"/>
                <a:cs typeface="Arial"/>
                <a:sym typeface="Arial"/>
              </a:rPr>
              <a:t>Level 3: early formation (</a:t>
            </a:r>
            <a:r>
              <a:rPr lang="en-GB" sz="1800">
                <a:latin typeface="Arial"/>
                <a:ea typeface="Arial"/>
                <a:cs typeface="Arial"/>
                <a:sym typeface="Arial"/>
              </a:rPr>
              <a:t>135</a:t>
            </a:r>
            <a:r>
              <a:rPr lang="en-GB" sz="1800">
                <a:solidFill>
                  <a:srgbClr val="000000"/>
                </a:solidFill>
                <a:latin typeface="Arial"/>
                <a:ea typeface="Arial"/>
                <a:cs typeface="Arial"/>
                <a:sym typeface="Arial"/>
              </a:rPr>
              <a:t> groups)</a:t>
            </a:r>
            <a:endParaRPr/>
          </a:p>
          <a:p>
            <a:pPr indent="0" lvl="0" marL="114300" rtl="0" algn="l">
              <a:lnSpc>
                <a:spcPct val="107000"/>
              </a:lnSpc>
              <a:spcBef>
                <a:spcPts val="1800"/>
              </a:spcBef>
              <a:spcAft>
                <a:spcPts val="0"/>
              </a:spcAft>
              <a:buSzPct val="108108"/>
              <a:buNone/>
            </a:pPr>
            <a:r>
              <a:rPr lang="en-GB" sz="1800">
                <a:solidFill>
                  <a:srgbClr val="000000"/>
                </a:solidFill>
                <a:latin typeface="Arial"/>
                <a:ea typeface="Arial"/>
                <a:cs typeface="Arial"/>
                <a:sym typeface="Arial"/>
              </a:rPr>
              <a:t>Level 4: organisational acceptance (1</a:t>
            </a:r>
            <a:r>
              <a:rPr lang="en-GB" sz="1800">
                <a:latin typeface="Arial"/>
                <a:ea typeface="Arial"/>
                <a:cs typeface="Arial"/>
                <a:sym typeface="Arial"/>
              </a:rPr>
              <a:t>52</a:t>
            </a:r>
            <a:r>
              <a:rPr lang="en-GB" sz="1800">
                <a:solidFill>
                  <a:srgbClr val="000000"/>
                </a:solidFill>
                <a:latin typeface="Arial"/>
                <a:ea typeface="Arial"/>
                <a:cs typeface="Arial"/>
                <a:sym typeface="Arial"/>
              </a:rPr>
              <a:t> groups)</a:t>
            </a:r>
            <a:endParaRPr sz="1800">
              <a:latin typeface="Calibri"/>
              <a:ea typeface="Calibri"/>
              <a:cs typeface="Calibri"/>
              <a:sym typeface="Calibri"/>
            </a:endParaRPr>
          </a:p>
          <a:p>
            <a:pPr indent="0" lvl="0" marL="114300" rtl="0" algn="l">
              <a:lnSpc>
                <a:spcPct val="107000"/>
              </a:lnSpc>
              <a:spcBef>
                <a:spcPts val="1800"/>
              </a:spcBef>
              <a:spcAft>
                <a:spcPts val="0"/>
              </a:spcAft>
              <a:buSzPct val="108108"/>
              <a:buNone/>
            </a:pPr>
            <a:r>
              <a:rPr lang="en-GB" sz="1800">
                <a:solidFill>
                  <a:srgbClr val="000000"/>
                </a:solidFill>
                <a:latin typeface="Arial"/>
                <a:ea typeface="Arial"/>
                <a:cs typeface="Arial"/>
                <a:sym typeface="Arial"/>
              </a:rPr>
              <a:t>Level 5: formal integration (</a:t>
            </a:r>
            <a:r>
              <a:rPr lang="en-GB" sz="1800">
                <a:latin typeface="Arial"/>
                <a:ea typeface="Arial"/>
                <a:cs typeface="Arial"/>
                <a:sym typeface="Arial"/>
              </a:rPr>
              <a:t>67</a:t>
            </a:r>
            <a:r>
              <a:rPr lang="en-GB" sz="1800">
                <a:solidFill>
                  <a:srgbClr val="000000"/>
                </a:solidFill>
                <a:latin typeface="Arial"/>
                <a:ea typeface="Arial"/>
                <a:cs typeface="Arial"/>
                <a:sym typeface="Arial"/>
              </a:rPr>
              <a:t> groups)</a:t>
            </a:r>
            <a:endParaRPr/>
          </a:p>
          <a:p>
            <a:pPr indent="0" lvl="0" marL="114300" rtl="0" algn="l">
              <a:lnSpc>
                <a:spcPct val="107000"/>
              </a:lnSpc>
              <a:spcBef>
                <a:spcPts val="1800"/>
              </a:spcBef>
              <a:spcAft>
                <a:spcPts val="0"/>
              </a:spcAft>
              <a:buSzPct val="108108"/>
              <a:buNone/>
            </a:pPr>
            <a:r>
              <a:rPr lang="en-GB" sz="1800">
                <a:solidFill>
                  <a:srgbClr val="000000"/>
                </a:solidFill>
                <a:latin typeface="Arial"/>
                <a:ea typeface="Arial"/>
                <a:cs typeface="Arial"/>
                <a:sym typeface="Arial"/>
              </a:rPr>
              <a:t>Level 6: organisational celebration (</a:t>
            </a:r>
            <a:r>
              <a:rPr lang="en-GB" sz="1800">
                <a:latin typeface="Arial"/>
                <a:ea typeface="Arial"/>
                <a:cs typeface="Arial"/>
                <a:sym typeface="Arial"/>
              </a:rPr>
              <a:t>70</a:t>
            </a:r>
            <a:r>
              <a:rPr lang="en-GB" sz="1800">
                <a:solidFill>
                  <a:srgbClr val="000000"/>
                </a:solidFill>
                <a:latin typeface="Arial"/>
                <a:ea typeface="Arial"/>
                <a:cs typeface="Arial"/>
                <a:sym typeface="Arial"/>
              </a:rPr>
              <a:t> groups)</a:t>
            </a:r>
            <a:endParaRPr sz="1800">
              <a:latin typeface="Calibri"/>
              <a:ea typeface="Calibri"/>
              <a:cs typeface="Calibri"/>
              <a:sym typeface="Calibri"/>
            </a:endParaRPr>
          </a:p>
          <a:p>
            <a:pPr indent="0" lvl="0" marL="114300" rtl="0" algn="l">
              <a:lnSpc>
                <a:spcPct val="107000"/>
              </a:lnSpc>
              <a:spcBef>
                <a:spcPts val="1800"/>
              </a:spcBef>
              <a:spcAft>
                <a:spcPts val="0"/>
              </a:spcAft>
              <a:buSzPct val="108108"/>
              <a:buNone/>
            </a:pPr>
            <a:r>
              <a:rPr lang="en-GB" sz="1800">
                <a:latin typeface="Arial"/>
                <a:ea typeface="Arial"/>
                <a:cs typeface="Arial"/>
                <a:sym typeface="Arial"/>
              </a:rPr>
              <a:t>Two </a:t>
            </a:r>
            <a:r>
              <a:rPr lang="en-GB" sz="1800">
                <a:solidFill>
                  <a:srgbClr val="000000"/>
                </a:solidFill>
                <a:latin typeface="Arial"/>
                <a:ea typeface="Arial"/>
                <a:cs typeface="Arial"/>
                <a:sym typeface="Arial"/>
              </a:rPr>
              <a:t>groups</a:t>
            </a:r>
            <a:r>
              <a:rPr lang="en-GB" sz="1800">
                <a:latin typeface="Arial"/>
                <a:ea typeface="Arial"/>
                <a:cs typeface="Arial"/>
                <a:sym typeface="Arial"/>
              </a:rPr>
              <a:t> have closed.</a:t>
            </a:r>
            <a:endParaRPr sz="1800">
              <a:latin typeface="Calibri"/>
              <a:ea typeface="Calibri"/>
              <a:cs typeface="Calibri"/>
              <a:sym typeface="Calibri"/>
            </a:endParaRPr>
          </a:p>
          <a:p>
            <a:pPr indent="0" lvl="0" marL="0" rtl="0" algn="l">
              <a:lnSpc>
                <a:spcPct val="90000"/>
              </a:lnSpc>
              <a:spcBef>
                <a:spcPts val="1800"/>
              </a:spcBef>
              <a:spcAft>
                <a:spcPts val="0"/>
              </a:spcAft>
              <a:buSzPct val="69498"/>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200"/>
              </a:spcBef>
              <a:spcAft>
                <a:spcPts val="1200"/>
              </a:spcAft>
              <a:buClr>
                <a:schemeClr val="dk1"/>
              </a:buClr>
              <a:buSzPts val="1100"/>
              <a:buFont typeface="Arial"/>
              <a:buNone/>
            </a:pPr>
            <a:r>
              <a:rPr b="1" lang="en-GB" sz="3100">
                <a:latin typeface="Arial"/>
                <a:ea typeface="Arial"/>
                <a:cs typeface="Arial"/>
                <a:sym typeface="Arial"/>
              </a:rPr>
              <a:t>Ambassadors</a:t>
            </a:r>
            <a:endParaRPr b="1" sz="6400"/>
          </a:p>
        </p:txBody>
      </p:sp>
      <p:sp>
        <p:nvSpPr>
          <p:cNvPr id="219" name="Google Shape;219;p38"/>
          <p:cNvSpPr txBox="1"/>
          <p:nvPr>
            <p:ph idx="1" type="body"/>
          </p:nvPr>
        </p:nvSpPr>
        <p:spPr>
          <a:xfrm>
            <a:off x="838200" y="1197429"/>
            <a:ext cx="10515600" cy="4979396"/>
          </a:xfrm>
          <a:prstGeom prst="rect">
            <a:avLst/>
          </a:prstGeom>
          <a:solidFill>
            <a:schemeClr val="lt1"/>
          </a:solidFill>
          <a:ln>
            <a:noFill/>
          </a:ln>
        </p:spPr>
        <p:txBody>
          <a:bodyPr anchorCtr="0" anchor="t" bIns="45700" lIns="91425" spcFirstLastPara="1" rIns="91425" wrap="square" tIns="45700">
            <a:normAutofit/>
          </a:bodyPr>
          <a:lstStyle/>
          <a:p>
            <a:pPr indent="0" lvl="0" marL="114300" rtl="0" algn="l">
              <a:lnSpc>
                <a:spcPct val="107000"/>
              </a:lnSpc>
              <a:spcBef>
                <a:spcPts val="1000"/>
              </a:spcBef>
              <a:spcAft>
                <a:spcPts val="0"/>
              </a:spcAft>
              <a:buSzPts val="1800"/>
              <a:buNone/>
            </a:pPr>
            <a:r>
              <a:rPr lang="en-GB" sz="1700">
                <a:latin typeface="Arial"/>
                <a:ea typeface="Arial"/>
                <a:cs typeface="Arial"/>
                <a:sym typeface="Arial"/>
              </a:rPr>
              <a:t>We now have 22 Ambassadors, with four new ambassadors joining us this year: </a:t>
            </a:r>
            <a:endParaRPr/>
          </a:p>
          <a:p>
            <a:pPr indent="-342900" lvl="0" marL="342900" rtl="0" algn="l">
              <a:lnSpc>
                <a:spcPct val="107000"/>
              </a:lnSpc>
              <a:spcBef>
                <a:spcPts val="1800"/>
              </a:spcBef>
              <a:spcAft>
                <a:spcPts val="0"/>
              </a:spcAft>
              <a:buSzPts val="1800"/>
              <a:buFont typeface="Arial"/>
              <a:buChar char="●"/>
            </a:pPr>
            <a:r>
              <a:rPr lang="en-GB" sz="1700" u="none" strike="noStrike">
                <a:latin typeface="Arial"/>
                <a:ea typeface="Arial"/>
                <a:cs typeface="Arial"/>
                <a:sym typeface="Arial"/>
              </a:rPr>
              <a:t>Ridgely Johnson, South England</a:t>
            </a:r>
            <a:endParaRPr/>
          </a:p>
          <a:p>
            <a:pPr indent="-342900" lvl="0" marL="342900" rtl="0" algn="l">
              <a:lnSpc>
                <a:spcPct val="107000"/>
              </a:lnSpc>
              <a:spcBef>
                <a:spcPts val="1800"/>
              </a:spcBef>
              <a:spcAft>
                <a:spcPts val="0"/>
              </a:spcAft>
              <a:buSzPts val="1800"/>
              <a:buFont typeface="Arial"/>
              <a:buChar char="●"/>
            </a:pPr>
            <a:r>
              <a:rPr lang="en-GB" sz="1700" u="none" strike="noStrike">
                <a:latin typeface="Arial"/>
                <a:ea typeface="Arial"/>
                <a:cs typeface="Arial"/>
                <a:sym typeface="Arial"/>
              </a:rPr>
              <a:t>Brad McLaughlin, Finance &amp; Insurance Christian Network</a:t>
            </a:r>
            <a:endParaRPr/>
          </a:p>
          <a:p>
            <a:pPr indent="-342900" lvl="0" marL="342900" rtl="0" algn="l">
              <a:lnSpc>
                <a:spcPct val="107000"/>
              </a:lnSpc>
              <a:spcBef>
                <a:spcPts val="1800"/>
              </a:spcBef>
              <a:spcAft>
                <a:spcPts val="0"/>
              </a:spcAft>
              <a:buSzPts val="1800"/>
              <a:buFont typeface="Arial"/>
              <a:buChar char="●"/>
            </a:pPr>
            <a:r>
              <a:rPr lang="en-GB" sz="1700" u="none" strike="noStrike">
                <a:latin typeface="Arial"/>
                <a:ea typeface="Arial"/>
                <a:cs typeface="Arial"/>
                <a:sym typeface="Arial"/>
              </a:rPr>
              <a:t>Bently Eapen, North East of England region and Consumer Packaged Goods Sector</a:t>
            </a:r>
            <a:endParaRPr/>
          </a:p>
          <a:p>
            <a:pPr indent="-342900" lvl="0" marL="342900" rtl="0" algn="l">
              <a:lnSpc>
                <a:spcPct val="107000"/>
              </a:lnSpc>
              <a:spcBef>
                <a:spcPts val="1800"/>
              </a:spcBef>
              <a:spcAft>
                <a:spcPts val="0"/>
              </a:spcAft>
              <a:buSzPts val="1800"/>
              <a:buFont typeface="Arial"/>
              <a:buChar char="●"/>
            </a:pPr>
            <a:r>
              <a:rPr lang="en-GB" sz="1700" u="none" strike="noStrike">
                <a:latin typeface="Arial"/>
                <a:ea typeface="Arial"/>
                <a:cs typeface="Arial"/>
                <a:sym typeface="Arial"/>
              </a:rPr>
              <a:t>Moyin Olu Davies, Greater Manchester</a:t>
            </a:r>
            <a:endParaRPr/>
          </a:p>
          <a:p>
            <a:pPr indent="0" lvl="0" marL="0" rtl="0" algn="l">
              <a:lnSpc>
                <a:spcPct val="107000"/>
              </a:lnSpc>
              <a:spcBef>
                <a:spcPts val="1800"/>
              </a:spcBef>
              <a:spcAft>
                <a:spcPts val="0"/>
              </a:spcAft>
              <a:buSzPts val="1800"/>
              <a:buNone/>
            </a:pPr>
            <a:r>
              <a:rPr lang="en-GB" sz="1700">
                <a:latin typeface="Arial"/>
                <a:ea typeface="Arial"/>
                <a:cs typeface="Arial"/>
                <a:sym typeface="Arial"/>
              </a:rPr>
              <a:t>We have established four Ambassador ‘hubs’ as part of our strategy to develop a team of 72 Ambassadors with 12 hub leaders across the British Isles. </a:t>
            </a:r>
            <a:endParaRPr/>
          </a:p>
          <a:p>
            <a:pPr indent="0" lvl="0" marL="0" rtl="0" algn="l">
              <a:lnSpc>
                <a:spcPct val="115000"/>
              </a:lnSpc>
              <a:spcBef>
                <a:spcPts val="2000"/>
              </a:spcBef>
              <a:spcAft>
                <a:spcPts val="0"/>
              </a:spcAft>
              <a:buSzPts val="1100"/>
              <a:buNone/>
            </a:pPr>
            <a:r>
              <a:rPr lang="en-GB" sz="1700">
                <a:latin typeface="Arial"/>
                <a:ea typeface="Arial"/>
                <a:cs typeface="Arial"/>
                <a:sym typeface="Arial"/>
              </a:rPr>
              <a:t>In March this year we appointed Andrea Thomas a Scottish Ambassador Lead. Paid role, 2 days pw, funded from a 1 year grant from Haldane Trust. We plan to build a sustainable base for our work in Scotland, starting by developing Scottish networks of CWGs in the University, Local Authority and Energy sectors.</a:t>
            </a:r>
            <a:endParaRPr/>
          </a:p>
          <a:p>
            <a:pPr indent="0" lvl="0" marL="0" rtl="0" algn="l">
              <a:lnSpc>
                <a:spcPct val="115000"/>
              </a:lnSpc>
              <a:spcBef>
                <a:spcPts val="1200"/>
              </a:spcBef>
              <a:spcAft>
                <a:spcPts val="0"/>
              </a:spcAft>
              <a:buClr>
                <a:schemeClr val="dk1"/>
              </a:buClr>
              <a:buSzPts val="1100"/>
              <a:buFont typeface="Arial"/>
              <a:buNone/>
            </a:pPr>
            <a:r>
              <a:t/>
            </a:r>
            <a:endParaRPr sz="180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930238c714_0_1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1200"/>
              </a:spcBef>
              <a:spcAft>
                <a:spcPts val="1200"/>
              </a:spcAft>
              <a:buClr>
                <a:schemeClr val="dk1"/>
              </a:buClr>
              <a:buSzPts val="1100"/>
              <a:buFont typeface="Arial"/>
              <a:buNone/>
            </a:pPr>
            <a:r>
              <a:rPr b="1" lang="en-GB" sz="3100">
                <a:latin typeface="Arial"/>
                <a:ea typeface="Arial"/>
                <a:cs typeface="Arial"/>
                <a:sym typeface="Arial"/>
              </a:rPr>
              <a:t>Christian Professional and Sector Groups</a:t>
            </a:r>
            <a:endParaRPr b="1" sz="6400"/>
          </a:p>
        </p:txBody>
      </p:sp>
      <p:sp>
        <p:nvSpPr>
          <p:cNvPr id="225" name="Google Shape;225;g2930238c714_0_12"/>
          <p:cNvSpPr txBox="1"/>
          <p:nvPr>
            <p:ph idx="1" type="body"/>
          </p:nvPr>
        </p:nvSpPr>
        <p:spPr>
          <a:xfrm>
            <a:off x="947057" y="1368425"/>
            <a:ext cx="10515600" cy="5124450"/>
          </a:xfrm>
          <a:prstGeom prst="rect">
            <a:avLst/>
          </a:prstGeom>
          <a:solidFill>
            <a:schemeClr val="lt1"/>
          </a:solidFill>
          <a:ln>
            <a:noFill/>
          </a:ln>
        </p:spPr>
        <p:txBody>
          <a:bodyPr anchorCtr="0" anchor="t" bIns="45700" lIns="91425" spcFirstLastPara="1" rIns="91425" wrap="square" tIns="45700">
            <a:normAutofit fontScale="62500" lnSpcReduction="20000"/>
          </a:bodyPr>
          <a:lstStyle/>
          <a:p>
            <a:pPr indent="0" lvl="0" marL="114300" rtl="0" algn="l">
              <a:lnSpc>
                <a:spcPct val="107000"/>
              </a:lnSpc>
              <a:spcBef>
                <a:spcPts val="1000"/>
              </a:spcBef>
              <a:spcAft>
                <a:spcPts val="0"/>
              </a:spcAft>
              <a:buSzPct val="99310"/>
              <a:buNone/>
            </a:pPr>
            <a:r>
              <a:rPr lang="en-GB" sz="2900">
                <a:latin typeface="Arial"/>
                <a:ea typeface="Arial"/>
                <a:cs typeface="Arial"/>
                <a:sym typeface="Arial"/>
              </a:rPr>
              <a:t>We are now supporting 58 Christian Professional and Sector Groups (CPSGs), and helped to form 5 new CPSGs this year whilst adding two established Healthcare groups:</a:t>
            </a:r>
            <a:endParaRPr/>
          </a:p>
          <a:p>
            <a:pPr indent="-457200" lvl="0" marL="457200" rtl="0" algn="l">
              <a:lnSpc>
                <a:spcPct val="107000"/>
              </a:lnSpc>
              <a:spcBef>
                <a:spcPts val="1800"/>
              </a:spcBef>
              <a:spcAft>
                <a:spcPts val="0"/>
              </a:spcAft>
              <a:buSzPct val="55172"/>
              <a:buChar char="•"/>
            </a:pPr>
            <a:r>
              <a:rPr lang="en-GB" sz="2900">
                <a:latin typeface="Arial"/>
                <a:ea typeface="Arial"/>
                <a:cs typeface="Arial"/>
                <a:sym typeface="Arial"/>
              </a:rPr>
              <a:t>Healthcare Christian Fellowship (Great Britain + Ireland)</a:t>
            </a:r>
            <a:endParaRPr/>
          </a:p>
          <a:p>
            <a:pPr indent="-457200" lvl="0" marL="457200" rtl="0" algn="l">
              <a:lnSpc>
                <a:spcPct val="107000"/>
              </a:lnSpc>
              <a:spcBef>
                <a:spcPts val="1800"/>
              </a:spcBef>
              <a:spcAft>
                <a:spcPts val="0"/>
              </a:spcAft>
              <a:buSzPct val="55172"/>
              <a:buChar char="•"/>
            </a:pPr>
            <a:r>
              <a:rPr lang="en-GB" sz="2900">
                <a:latin typeface="Arial"/>
                <a:ea typeface="Arial"/>
                <a:cs typeface="Arial"/>
                <a:sym typeface="Arial"/>
              </a:rPr>
              <a:t>Healthcare Christians Fellowship Switzerland - Chrétiens Au Service de la Santé</a:t>
            </a:r>
            <a:endParaRPr sz="2900">
              <a:latin typeface="Arial"/>
              <a:ea typeface="Arial"/>
              <a:cs typeface="Arial"/>
              <a:sym typeface="Arial"/>
            </a:endParaRPr>
          </a:p>
          <a:p>
            <a:pPr indent="-457200" lvl="0" marL="457200" rtl="0" algn="l">
              <a:lnSpc>
                <a:spcPct val="107000"/>
              </a:lnSpc>
              <a:spcBef>
                <a:spcPts val="1800"/>
              </a:spcBef>
              <a:spcAft>
                <a:spcPts val="0"/>
              </a:spcAft>
              <a:buSzPct val="55172"/>
              <a:buChar char="•"/>
            </a:pPr>
            <a:r>
              <a:rPr lang="en-GB" sz="2900">
                <a:latin typeface="Arial"/>
                <a:ea typeface="Arial"/>
                <a:cs typeface="Arial"/>
                <a:sym typeface="Arial"/>
              </a:rPr>
              <a:t>Christian Rail</a:t>
            </a:r>
            <a:endParaRPr/>
          </a:p>
          <a:p>
            <a:pPr indent="-457200" lvl="0" marL="457200" rtl="0" algn="l">
              <a:lnSpc>
                <a:spcPct val="107000"/>
              </a:lnSpc>
              <a:spcBef>
                <a:spcPts val="1800"/>
              </a:spcBef>
              <a:spcAft>
                <a:spcPts val="0"/>
              </a:spcAft>
              <a:buSzPct val="55172"/>
              <a:buChar char="•"/>
            </a:pPr>
            <a:r>
              <a:rPr lang="en-GB" sz="2900">
                <a:latin typeface="Arial"/>
                <a:ea typeface="Arial"/>
                <a:cs typeface="Arial"/>
                <a:sym typeface="Arial"/>
              </a:rPr>
              <a:t>Finance and Insurance Christian Network</a:t>
            </a:r>
            <a:endParaRPr/>
          </a:p>
          <a:p>
            <a:pPr indent="-457200" lvl="0" marL="457200" rtl="0" algn="l">
              <a:lnSpc>
                <a:spcPct val="107000"/>
              </a:lnSpc>
              <a:spcBef>
                <a:spcPts val="1800"/>
              </a:spcBef>
              <a:spcAft>
                <a:spcPts val="0"/>
              </a:spcAft>
              <a:buSzPct val="55172"/>
              <a:buChar char="•"/>
            </a:pPr>
            <a:r>
              <a:rPr lang="en-GB" sz="2900">
                <a:latin typeface="Arial"/>
                <a:ea typeface="Arial"/>
                <a:cs typeface="Arial"/>
                <a:sym typeface="Arial"/>
              </a:rPr>
              <a:t>Christians In Security</a:t>
            </a:r>
            <a:endParaRPr/>
          </a:p>
          <a:p>
            <a:pPr indent="-457200" lvl="0" marL="457200" rtl="0" algn="l">
              <a:lnSpc>
                <a:spcPct val="107000"/>
              </a:lnSpc>
              <a:spcBef>
                <a:spcPts val="1800"/>
              </a:spcBef>
              <a:spcAft>
                <a:spcPts val="0"/>
              </a:spcAft>
              <a:buSzPct val="55172"/>
              <a:buChar char="•"/>
            </a:pPr>
            <a:r>
              <a:rPr lang="en-GB" sz="2900">
                <a:latin typeface="Arial"/>
                <a:ea typeface="Arial"/>
                <a:cs typeface="Arial"/>
                <a:sym typeface="Arial"/>
              </a:rPr>
              <a:t>Christians in Health and safety</a:t>
            </a:r>
            <a:endParaRPr/>
          </a:p>
          <a:p>
            <a:pPr indent="-457200" lvl="0" marL="457200" rtl="0" algn="l">
              <a:lnSpc>
                <a:spcPct val="107000"/>
              </a:lnSpc>
              <a:spcBef>
                <a:spcPts val="1800"/>
              </a:spcBef>
              <a:spcAft>
                <a:spcPts val="0"/>
              </a:spcAft>
              <a:buSzPct val="55172"/>
              <a:buChar char="•"/>
            </a:pPr>
            <a:r>
              <a:rPr lang="en-GB" sz="2900">
                <a:latin typeface="Arial"/>
                <a:ea typeface="Arial"/>
                <a:cs typeface="Arial"/>
                <a:sym typeface="Arial"/>
              </a:rPr>
              <a:t>Christians in Events.</a:t>
            </a:r>
            <a:endParaRPr/>
          </a:p>
          <a:p>
            <a:pPr indent="0" lvl="0" marL="0" rtl="0" algn="l">
              <a:lnSpc>
                <a:spcPct val="107000"/>
              </a:lnSpc>
              <a:spcBef>
                <a:spcPts val="1800"/>
              </a:spcBef>
              <a:spcAft>
                <a:spcPts val="0"/>
              </a:spcAft>
              <a:buSzPct val="99310"/>
              <a:buNone/>
            </a:pPr>
            <a:r>
              <a:rPr lang="en-GB" sz="2900" u="none" strike="noStrike">
                <a:latin typeface="Arial"/>
                <a:ea typeface="Arial"/>
                <a:cs typeface="Arial"/>
                <a:sym typeface="Arial"/>
              </a:rPr>
              <a:t>The CPSG website portal </a:t>
            </a:r>
            <a:r>
              <a:rPr lang="en-GB" sz="2900" u="sng" strike="noStrike">
                <a:solidFill>
                  <a:srgbClr val="1155CC"/>
                </a:solidFill>
                <a:latin typeface="Arial"/>
                <a:ea typeface="Arial"/>
                <a:cs typeface="Arial"/>
                <a:sym typeface="Arial"/>
                <a:hlinkClick r:id="rId3">
                  <a:extLst>
                    <a:ext uri="{A12FA001-AC4F-418D-AE19-62706E023703}">
                      <ahyp:hlinkClr val="tx"/>
                    </a:ext>
                  </a:extLst>
                </a:hlinkClick>
              </a:rPr>
              <a:t>christian-professionals.net</a:t>
            </a:r>
            <a:r>
              <a:rPr lang="en-GB" sz="2900" u="none" strike="noStrike">
                <a:latin typeface="Arial"/>
                <a:ea typeface="Arial"/>
                <a:cs typeface="Arial"/>
                <a:sym typeface="Arial"/>
              </a:rPr>
              <a:t>, continues to develop and grow</a:t>
            </a:r>
            <a:endParaRPr/>
          </a:p>
          <a:p>
            <a:pPr indent="0" lvl="0" marL="0" rtl="0" algn="l">
              <a:lnSpc>
                <a:spcPct val="107000"/>
              </a:lnSpc>
              <a:spcBef>
                <a:spcPts val="1800"/>
              </a:spcBef>
              <a:spcAft>
                <a:spcPts val="0"/>
              </a:spcAft>
              <a:buSzPct val="99310"/>
              <a:buNone/>
            </a:pPr>
            <a:r>
              <a:rPr lang="en-GB" sz="2900" u="none" strike="noStrike">
                <a:latin typeface="Arial"/>
                <a:ea typeface="Arial"/>
                <a:cs typeface="Arial"/>
                <a:sym typeface="Arial"/>
              </a:rPr>
              <a:t>A core team has emerged who join in the weekly Tuesday lunchtime 30 minutes’ prayer calls</a:t>
            </a:r>
            <a:endParaRPr/>
          </a:p>
          <a:p>
            <a:pPr indent="0" lvl="0" marL="0" rtl="0" algn="l">
              <a:lnSpc>
                <a:spcPct val="107000"/>
              </a:lnSpc>
              <a:spcBef>
                <a:spcPts val="1800"/>
              </a:spcBef>
              <a:spcAft>
                <a:spcPts val="0"/>
              </a:spcAft>
              <a:buSzPct val="88888"/>
              <a:buNone/>
            </a:pPr>
            <a:r>
              <a:t/>
            </a:r>
            <a:endParaRPr sz="1800">
              <a:latin typeface="Noto Sans Symbols"/>
              <a:ea typeface="Noto Sans Symbols"/>
              <a:cs typeface="Noto Sans Symbols"/>
              <a:sym typeface="Noto Sans Symbols"/>
            </a:endParaRPr>
          </a:p>
          <a:p>
            <a:pPr indent="0" lvl="0" marL="0" rtl="0" algn="l">
              <a:lnSpc>
                <a:spcPct val="115000"/>
              </a:lnSpc>
              <a:spcBef>
                <a:spcPts val="2000"/>
              </a:spcBef>
              <a:spcAft>
                <a:spcPts val="0"/>
              </a:spcAft>
              <a:buClr>
                <a:schemeClr val="dk1"/>
              </a:buClr>
              <a:buSzPct val="83809"/>
              <a:buFont typeface="Arial"/>
              <a:buNone/>
            </a:pPr>
            <a:r>
              <a:t/>
            </a:r>
            <a:endParaRPr sz="210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2022-12-09T12:51:04Z</dcterms:created>
  <dc:creator>Shellard, Julian</dc:creator>
</cp:coreProperties>
</file>